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7" r:id="rId3"/>
    <p:sldId id="268" r:id="rId4"/>
    <p:sldId id="269" r:id="rId5"/>
    <p:sldId id="274" r:id="rId6"/>
    <p:sldId id="277" r:id="rId7"/>
    <p:sldId id="273" r:id="rId8"/>
    <p:sldId id="275" r:id="rId9"/>
    <p:sldId id="276" r:id="rId10"/>
    <p:sldId id="278" r:id="rId11"/>
    <p:sldId id="27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86" d="100"/>
          <a:sy n="86" d="100"/>
        </p:scale>
        <p:origin x="51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8/28/2019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8/28/2019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8/28/2019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8/28/2019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8/28/2019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公司标志"/>
          <p:cNvPicPr>
            <a:picLocks noChangeAspect="1"/>
          </p:cNvPicPr>
          <p:nvPr userDrawn="1"/>
        </p:nvPicPr>
        <p:blipFill>
          <a:blip r:embed="rId2"/>
          <a:stretch>
            <a:fillRect/>
          </a:stretch>
        </p:blipFill>
        <p:spPr>
          <a:xfrm>
            <a:off x="102235" y="101600"/>
            <a:ext cx="2085340" cy="485775"/>
          </a:xfrm>
          <a:prstGeom prst="rect">
            <a:avLst/>
          </a:prstGeom>
        </p:spPr>
      </p:pic>
      <p:sp>
        <p:nvSpPr>
          <p:cNvPr id="2" name="Minus 1"/>
          <p:cNvSpPr/>
          <p:nvPr/>
        </p:nvSpPr>
        <p:spPr>
          <a:xfrm>
            <a:off x="-499110" y="3500755"/>
            <a:ext cx="12851130" cy="91440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3" name="Text Box 2"/>
          <p:cNvSpPr txBox="1"/>
          <p:nvPr/>
        </p:nvSpPr>
        <p:spPr>
          <a:xfrm>
            <a:off x="7312660" y="4624070"/>
            <a:ext cx="3507740" cy="583565"/>
          </a:xfrm>
          <a:prstGeom prst="rect">
            <a:avLst/>
          </a:prstGeom>
          <a:noFill/>
        </p:spPr>
        <p:txBody>
          <a:bodyPr wrap="square" rtlCol="0" anchor="t">
            <a:spAutoFit/>
          </a:bodyPr>
          <a:lstStyle/>
          <a:p>
            <a:pPr lvl="0"/>
            <a:r>
              <a:rPr lang="en-US" sz="3200" dirty="0" err="1">
                <a:sym typeface="+mn-ea"/>
              </a:rPr>
              <a:t>主讲教师</a:t>
            </a:r>
            <a:r>
              <a:rPr lang="en-US" sz="3200" dirty="0">
                <a:sym typeface="+mn-ea"/>
              </a:rPr>
              <a:t>：</a:t>
            </a:r>
            <a:r>
              <a:rPr lang="zh-CN" altLang="en-US" sz="3200" dirty="0">
                <a:sym typeface="+mn-ea"/>
              </a:rPr>
              <a:t>陈家友</a:t>
            </a:r>
            <a:endParaRPr lang="en-US" sz="3200" dirty="0"/>
          </a:p>
        </p:txBody>
      </p:sp>
      <p:sp>
        <p:nvSpPr>
          <p:cNvPr id="7" name="Text Box 7">
            <a:extLst>
              <a:ext uri="{FF2B5EF4-FFF2-40B4-BE49-F238E27FC236}">
                <a16:creationId xmlns:a16="http://schemas.microsoft.com/office/drawing/2014/main" id="{DDA47772-AC9B-46E2-BD55-F4FE892BE668}"/>
              </a:ext>
            </a:extLst>
          </p:cNvPr>
          <p:cNvSpPr txBox="1"/>
          <p:nvPr/>
        </p:nvSpPr>
        <p:spPr>
          <a:xfrm>
            <a:off x="44450" y="2242820"/>
            <a:ext cx="11608288" cy="1938020"/>
          </a:xfrm>
          <a:prstGeom prst="rect">
            <a:avLst/>
          </a:prstGeom>
          <a:noFill/>
        </p:spPr>
        <p:txBody>
          <a:bodyPr wrap="square" rtlCol="0" anchor="t">
            <a:spAutoFit/>
          </a:bodyPr>
          <a:lstStyle/>
          <a:p>
            <a:pPr lvl="0"/>
            <a:r>
              <a:rPr lang="en-US" sz="4000" dirty="0">
                <a:sym typeface="+mn-ea"/>
              </a:rPr>
              <a:t>                    VSLAM</a:t>
            </a:r>
            <a:r>
              <a:rPr lang="zh-CN" altLang="en-US" sz="4000" dirty="0">
                <a:sym typeface="+mn-ea"/>
              </a:rPr>
              <a:t>实践</a:t>
            </a:r>
            <a:r>
              <a:rPr lang="en-US" sz="4000" dirty="0" err="1">
                <a:sym typeface="+mn-ea"/>
              </a:rPr>
              <a:t>课程</a:t>
            </a:r>
            <a:endParaRPr lang="en-US" sz="4000" dirty="0">
              <a:sym typeface="+mn-ea"/>
            </a:endParaRPr>
          </a:p>
          <a:p>
            <a:pPr lvl="0"/>
            <a:r>
              <a:rPr lang="en-US" sz="4000" dirty="0">
                <a:sym typeface="+mn-ea"/>
              </a:rPr>
              <a:t>							--- </a:t>
            </a:r>
            <a:r>
              <a:rPr lang="en-US" altLang="zh-CN" sz="4000" dirty="0">
                <a:sym typeface="+mn-ea"/>
              </a:rPr>
              <a:t>SVO</a:t>
            </a:r>
            <a:r>
              <a:rPr lang="zh-CN" altLang="en-US" sz="4000" dirty="0">
                <a:sym typeface="+mn-ea"/>
              </a:rPr>
              <a:t>算法介绍</a:t>
            </a:r>
            <a:endParaRPr lang="en-US" sz="4000" dirty="0"/>
          </a:p>
          <a:p>
            <a:pPr lvl="0"/>
            <a:endParaRPr lang="en-US"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公司标志"/>
          <p:cNvPicPr>
            <a:picLocks noChangeAspect="1"/>
          </p:cNvPicPr>
          <p:nvPr userDrawn="1"/>
        </p:nvPicPr>
        <p:blipFill>
          <a:blip r:embed="rId2"/>
          <a:stretch>
            <a:fillRect/>
          </a:stretch>
        </p:blipFill>
        <p:spPr>
          <a:xfrm>
            <a:off x="9937750" y="6319520"/>
            <a:ext cx="2085340" cy="485775"/>
          </a:xfrm>
          <a:prstGeom prst="rect">
            <a:avLst/>
          </a:prstGeom>
        </p:spPr>
      </p:pic>
      <p:sp>
        <p:nvSpPr>
          <p:cNvPr id="5" name="Rectangle 2">
            <a:extLst>
              <a:ext uri="{FF2B5EF4-FFF2-40B4-BE49-F238E27FC236}">
                <a16:creationId xmlns:a16="http://schemas.microsoft.com/office/drawing/2014/main" id="{28FD3F94-AAB4-4459-BCBE-B45A73E55039}"/>
              </a:ext>
            </a:extLst>
          </p:cNvPr>
          <p:cNvSpPr/>
          <p:nvPr/>
        </p:nvSpPr>
        <p:spPr>
          <a:xfrm>
            <a:off x="536135" y="117792"/>
            <a:ext cx="3766234" cy="707886"/>
          </a:xfrm>
          <a:prstGeom prst="rect">
            <a:avLst/>
          </a:prstGeom>
          <a:noFill/>
          <a:ln>
            <a:noFill/>
          </a:ln>
        </p:spPr>
        <p:txBody>
          <a:bodyPr wrap="square" rtlCol="0" anchor="t">
            <a:spAutoFit/>
          </a:bodyPr>
          <a:lstStyle/>
          <a:p>
            <a:r>
              <a:rPr lang="en-US" altLang="en-US" sz="4000" dirty="0">
                <a:solidFill>
                  <a:schemeClr val="tx1"/>
                </a:solidFill>
                <a:effectLst>
                  <a:outerShdw blurRad="38100" dist="19050" dir="2700000" algn="tl" rotWithShape="0">
                    <a:schemeClr val="dk1">
                      <a:alpha val="40000"/>
                    </a:schemeClr>
                  </a:outerShdw>
                </a:effectLst>
              </a:rPr>
              <a:t>0</a:t>
            </a:r>
            <a:r>
              <a:rPr lang="en-US" altLang="zh-CN" sz="4000" dirty="0">
                <a:solidFill>
                  <a:schemeClr val="tx1"/>
                </a:solidFill>
                <a:effectLst>
                  <a:outerShdw blurRad="38100" dist="19050" dir="2700000" algn="tl" rotWithShape="0">
                    <a:schemeClr val="dk1">
                      <a:alpha val="40000"/>
                    </a:schemeClr>
                  </a:outerShdw>
                </a:effectLst>
              </a:rPr>
              <a:t>2</a:t>
            </a:r>
            <a:r>
              <a:rPr lang="en-US" altLang="en-US" sz="4000" dirty="0">
                <a:solidFill>
                  <a:schemeClr val="tx1"/>
                </a:solidFill>
                <a:effectLst>
                  <a:outerShdw blurRad="38100" dist="19050" dir="2700000" algn="tl" rotWithShape="0">
                    <a:schemeClr val="dk1">
                      <a:alpha val="40000"/>
                    </a:schemeClr>
                  </a:outerShdw>
                </a:effectLst>
              </a:rPr>
              <a:t> </a:t>
            </a:r>
            <a:r>
              <a:rPr lang="en-US" altLang="zh-CN" sz="4000" dirty="0">
                <a:solidFill>
                  <a:schemeClr val="tx1"/>
                </a:solidFill>
                <a:effectLst>
                  <a:outerShdw blurRad="38100" dist="19050" dir="2700000" algn="tl" rotWithShape="0">
                    <a:schemeClr val="dk1">
                      <a:alpha val="40000"/>
                    </a:schemeClr>
                  </a:outerShdw>
                </a:effectLst>
              </a:rPr>
              <a:t>SVO</a:t>
            </a:r>
            <a:r>
              <a:rPr lang="zh-CN" altLang="en-US" sz="4000" dirty="0">
                <a:effectLst>
                  <a:outerShdw blurRad="38100" dist="19050" dir="2700000" algn="tl" rotWithShape="0">
                    <a:schemeClr val="dk1">
                      <a:alpha val="40000"/>
                    </a:schemeClr>
                  </a:outerShdw>
                </a:effectLst>
              </a:rPr>
              <a:t>理论介绍</a:t>
            </a:r>
            <a:endParaRPr lang="en-US" altLang="en-US" sz="4000" dirty="0">
              <a:solidFill>
                <a:schemeClr val="tx1"/>
              </a:solidFill>
              <a:effectLst>
                <a:outerShdw blurRad="38100" dist="19050" dir="2700000" algn="tl" rotWithShape="0">
                  <a:schemeClr val="dk1">
                    <a:alpha val="40000"/>
                  </a:schemeClr>
                </a:outerShdw>
              </a:effectLst>
            </a:endParaRPr>
          </a:p>
        </p:txBody>
      </p:sp>
      <p:sp>
        <p:nvSpPr>
          <p:cNvPr id="7" name="文本框 6">
            <a:extLst>
              <a:ext uri="{FF2B5EF4-FFF2-40B4-BE49-F238E27FC236}">
                <a16:creationId xmlns:a16="http://schemas.microsoft.com/office/drawing/2014/main" id="{BA0067F5-FD96-4FC3-98F9-B77D844044D9}"/>
              </a:ext>
            </a:extLst>
          </p:cNvPr>
          <p:cNvSpPr txBox="1"/>
          <p:nvPr/>
        </p:nvSpPr>
        <p:spPr>
          <a:xfrm>
            <a:off x="871099" y="2306434"/>
            <a:ext cx="6862539" cy="2303066"/>
          </a:xfrm>
          <a:prstGeom prst="rect">
            <a:avLst/>
          </a:prstGeom>
          <a:noFill/>
        </p:spPr>
        <p:txBody>
          <a:bodyPr wrap="square" rtlCol="0">
            <a:spAutoFit/>
          </a:bodyPr>
          <a:lstStyle/>
          <a:p>
            <a:pPr>
              <a:lnSpc>
                <a:spcPct val="130000"/>
              </a:lnSpc>
            </a:pPr>
            <a:r>
              <a:rPr lang="en-US" altLang="zh-CN" sz="1600" dirty="0">
                <a:latin typeface="Arial" panose="020B0604020202020204" pitchFamily="34" charset="0"/>
                <a:ea typeface="微软雅黑" panose="020B0503020204020204" pitchFamily="34" charset="-122"/>
              </a:rPr>
              <a:t>&lt;2&gt; </a:t>
            </a:r>
            <a:r>
              <a:rPr lang="zh-CN" altLang="en-US" sz="1600" dirty="0">
                <a:latin typeface="Arial" panose="020B0604020202020204" pitchFamily="34" charset="0"/>
                <a:ea typeface="微软雅黑" panose="020B0503020204020204" pitchFamily="34" charset="-122"/>
              </a:rPr>
              <a:t>建图即深度滤波</a:t>
            </a:r>
            <a:endParaRPr lang="en-US" altLang="zh-CN" sz="1600" dirty="0">
              <a:latin typeface="Arial" panose="020B0604020202020204" pitchFamily="34" charset="0"/>
              <a:ea typeface="微软雅黑" panose="020B0503020204020204" pitchFamily="34" charset="-122"/>
            </a:endParaRPr>
          </a:p>
          <a:p>
            <a:pPr>
              <a:lnSpc>
                <a:spcPct val="130000"/>
              </a:lnSpc>
            </a:pPr>
            <a:endParaRPr lang="en-US" altLang="zh-CN" sz="1600" dirty="0">
              <a:latin typeface="Arial" panose="020B0604020202020204" pitchFamily="34" charset="0"/>
              <a:ea typeface="微软雅黑" panose="020B0503020204020204" pitchFamily="34" charset="-122"/>
            </a:endParaRPr>
          </a:p>
          <a:p>
            <a:pPr>
              <a:lnSpc>
                <a:spcPct val="130000"/>
              </a:lnSpc>
            </a:pPr>
            <a:r>
              <a:rPr lang="zh-CN" altLang="en-US" sz="1600" dirty="0"/>
              <a:t>        工作流程：关键帧上选取特征点</a:t>
            </a:r>
            <a:r>
              <a:rPr lang="en-US" altLang="zh-CN" sz="1600" dirty="0"/>
              <a:t>(SVO</a:t>
            </a:r>
            <a:r>
              <a:rPr lang="zh-CN" altLang="en-US" sz="1600" dirty="0"/>
              <a:t>是</a:t>
            </a:r>
            <a:r>
              <a:rPr lang="en-US" altLang="zh-CN" sz="1600" dirty="0"/>
              <a:t>fast</a:t>
            </a:r>
            <a:r>
              <a:rPr lang="zh-CN" altLang="en-US" sz="1600" dirty="0"/>
              <a:t>角点</a:t>
            </a:r>
            <a:r>
              <a:rPr lang="en-US" altLang="zh-CN" sz="1600" dirty="0"/>
              <a:t>)</a:t>
            </a:r>
            <a:r>
              <a:rPr lang="zh-CN" altLang="en-US" sz="1600" dirty="0"/>
              <a:t>，作为种子（就是深度未收敛的特征点），每来一帧图像，更新一下之前提取种子的深度信息，直至种子的深度收敛，并把它放到地图中，供</a:t>
            </a:r>
            <a:r>
              <a:rPr lang="en-US" altLang="zh-CN" sz="1600" dirty="0"/>
              <a:t>Tracking</a:t>
            </a:r>
            <a:r>
              <a:rPr lang="zh-CN" altLang="en-US" sz="1600" dirty="0"/>
              <a:t>线程使用。如果新的一帧是关键帧，那么再次提取新的特征点作为种子。就这样旧的种子不断收敛，新的种子不断增加，不断进行下去。</a:t>
            </a:r>
            <a:endParaRPr lang="en-US" altLang="zh-CN" sz="1600" dirty="0"/>
          </a:p>
        </p:txBody>
      </p:sp>
      <p:pic>
        <p:nvPicPr>
          <p:cNvPr id="3" name="图片 2">
            <a:extLst>
              <a:ext uri="{FF2B5EF4-FFF2-40B4-BE49-F238E27FC236}">
                <a16:creationId xmlns:a16="http://schemas.microsoft.com/office/drawing/2014/main" id="{DA826975-086C-48E4-BFA9-B35AC5752163}"/>
              </a:ext>
            </a:extLst>
          </p:cNvPr>
          <p:cNvPicPr>
            <a:picLocks noChangeAspect="1"/>
          </p:cNvPicPr>
          <p:nvPr/>
        </p:nvPicPr>
        <p:blipFill>
          <a:blip r:embed="rId3"/>
          <a:stretch>
            <a:fillRect/>
          </a:stretch>
        </p:blipFill>
        <p:spPr>
          <a:xfrm>
            <a:off x="7840486" y="1916723"/>
            <a:ext cx="4351514" cy="3393464"/>
          </a:xfrm>
          <a:prstGeom prst="rect">
            <a:avLst/>
          </a:prstGeom>
        </p:spPr>
      </p:pic>
      <p:sp>
        <p:nvSpPr>
          <p:cNvPr id="8" name="Minus 3">
            <a:extLst>
              <a:ext uri="{FF2B5EF4-FFF2-40B4-BE49-F238E27FC236}">
                <a16:creationId xmlns:a16="http://schemas.microsoft.com/office/drawing/2014/main" id="{45AF7FBC-CD24-4F6E-85FA-D1D703B94B2D}"/>
              </a:ext>
            </a:extLst>
          </p:cNvPr>
          <p:cNvSpPr/>
          <p:nvPr/>
        </p:nvSpPr>
        <p:spPr>
          <a:xfrm>
            <a:off x="-1572260" y="471170"/>
            <a:ext cx="14914245" cy="79883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1816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randombar(horizontal)">
                                      <p:cBhvr>
                                        <p:cTn id="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userDrawn="1"/>
        </p:nvSpPr>
        <p:spPr>
          <a:xfrm>
            <a:off x="4708843" y="2829560"/>
            <a:ext cx="2773680" cy="1198880"/>
          </a:xfrm>
          <a:prstGeom prst="rect">
            <a:avLst/>
          </a:prstGeom>
          <a:noFill/>
          <a:ln>
            <a:noFill/>
          </a:ln>
        </p:spPr>
        <p:txBody>
          <a:bodyPr wrap="none" rtlCol="0" anchor="t">
            <a:spAutoFit/>
          </a:bodyPr>
          <a:lstStyle/>
          <a:p>
            <a:pPr algn="ctr"/>
            <a:r>
              <a:rPr lang="en-US" altLang="en-US" sz="7200">
                <a:solidFill>
                  <a:schemeClr val="tx1"/>
                </a:solidFill>
                <a:effectLst>
                  <a:outerShdw blurRad="38100" dist="19050" dir="2700000" algn="tl" rotWithShape="0">
                    <a:schemeClr val="dk1">
                      <a:alpha val="40000"/>
                    </a:schemeClr>
                  </a:outerShdw>
                </a:effectLst>
              </a:rPr>
              <a:t>谢   谢</a:t>
            </a:r>
          </a:p>
        </p:txBody>
      </p:sp>
      <p:sp>
        <p:nvSpPr>
          <p:cNvPr id="5" name="Minus 4"/>
          <p:cNvSpPr/>
          <p:nvPr/>
        </p:nvSpPr>
        <p:spPr>
          <a:xfrm>
            <a:off x="-425450" y="3795395"/>
            <a:ext cx="12851130" cy="91440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pic>
        <p:nvPicPr>
          <p:cNvPr id="3" name="Picture 2" descr="公司标志"/>
          <p:cNvPicPr>
            <a:picLocks noChangeAspect="1"/>
          </p:cNvPicPr>
          <p:nvPr userDrawn="1"/>
        </p:nvPicPr>
        <p:blipFill>
          <a:blip r:embed="rId2"/>
          <a:stretch>
            <a:fillRect/>
          </a:stretch>
        </p:blipFill>
        <p:spPr>
          <a:xfrm>
            <a:off x="102235" y="101600"/>
            <a:ext cx="2085340" cy="4857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userDrawn="1"/>
        </p:nvSpPr>
        <p:spPr>
          <a:xfrm>
            <a:off x="2309813" y="3007360"/>
            <a:ext cx="1198880" cy="706755"/>
          </a:xfrm>
          <a:prstGeom prst="rect">
            <a:avLst/>
          </a:prstGeom>
          <a:noFill/>
          <a:ln>
            <a:noFill/>
          </a:ln>
        </p:spPr>
        <p:txBody>
          <a:bodyPr wrap="none" rtlCol="0" anchor="t">
            <a:spAutoFit/>
          </a:bodyPr>
          <a:lstStyle/>
          <a:p>
            <a:pPr algn="ctr"/>
            <a:r>
              <a:rPr lang="en-US" altLang="en-US" sz="4000">
                <a:solidFill>
                  <a:schemeClr val="tx1"/>
                </a:solidFill>
                <a:effectLst>
                  <a:outerShdw blurRad="38100" dist="19050" dir="2700000" algn="tl" rotWithShape="0">
                    <a:schemeClr val="dk1">
                      <a:alpha val="40000"/>
                    </a:schemeClr>
                  </a:outerShdw>
                </a:effectLst>
              </a:rPr>
              <a:t>目录</a:t>
            </a:r>
          </a:p>
        </p:txBody>
      </p:sp>
      <p:sp>
        <p:nvSpPr>
          <p:cNvPr id="13" name="Text Box 12"/>
          <p:cNvSpPr txBox="1"/>
          <p:nvPr userDrawn="1"/>
        </p:nvSpPr>
        <p:spPr>
          <a:xfrm>
            <a:off x="5391150" y="1739900"/>
            <a:ext cx="2450094" cy="646331"/>
          </a:xfrm>
          <a:prstGeom prst="rect">
            <a:avLst/>
          </a:prstGeom>
          <a:noFill/>
        </p:spPr>
        <p:txBody>
          <a:bodyPr wrap="none" rtlCol="0">
            <a:spAutoFit/>
          </a:bodyPr>
          <a:lstStyle/>
          <a:p>
            <a:r>
              <a:rPr lang="en-US" altLang="en-US" sz="3600" dirty="0"/>
              <a:t>01 </a:t>
            </a:r>
            <a:r>
              <a:rPr lang="en-US" altLang="zh-CN" sz="3600" dirty="0"/>
              <a:t>SVO</a:t>
            </a:r>
            <a:r>
              <a:rPr lang="zh-CN" altLang="en-US" sz="3600" dirty="0"/>
              <a:t>简介</a:t>
            </a:r>
            <a:endParaRPr lang="en-US" altLang="en-US" sz="3600" dirty="0"/>
          </a:p>
        </p:txBody>
      </p:sp>
      <p:sp>
        <p:nvSpPr>
          <p:cNvPr id="14" name="Text Box 13"/>
          <p:cNvSpPr txBox="1"/>
          <p:nvPr userDrawn="1"/>
        </p:nvSpPr>
        <p:spPr>
          <a:xfrm>
            <a:off x="5391150" y="2682240"/>
            <a:ext cx="3373424" cy="646331"/>
          </a:xfrm>
          <a:prstGeom prst="rect">
            <a:avLst/>
          </a:prstGeom>
          <a:noFill/>
        </p:spPr>
        <p:txBody>
          <a:bodyPr wrap="none" rtlCol="0">
            <a:spAutoFit/>
          </a:bodyPr>
          <a:lstStyle/>
          <a:p>
            <a:r>
              <a:rPr lang="en-US" altLang="en-US" sz="3600" dirty="0"/>
              <a:t>02 </a:t>
            </a:r>
            <a:r>
              <a:rPr lang="en-US" altLang="zh-CN" sz="3600" dirty="0"/>
              <a:t>SVO</a:t>
            </a:r>
            <a:r>
              <a:rPr lang="zh-CN" altLang="en-US" sz="3600" dirty="0"/>
              <a:t>理论介绍</a:t>
            </a:r>
            <a:endParaRPr lang="en-US" altLang="en-US" sz="3600" dirty="0"/>
          </a:p>
        </p:txBody>
      </p:sp>
      <p:sp>
        <p:nvSpPr>
          <p:cNvPr id="15" name="Text Box 14"/>
          <p:cNvSpPr txBox="1"/>
          <p:nvPr userDrawn="1"/>
        </p:nvSpPr>
        <p:spPr>
          <a:xfrm>
            <a:off x="5391150" y="3582670"/>
            <a:ext cx="3373424" cy="646331"/>
          </a:xfrm>
          <a:prstGeom prst="rect">
            <a:avLst/>
          </a:prstGeom>
          <a:noFill/>
        </p:spPr>
        <p:txBody>
          <a:bodyPr wrap="none" rtlCol="0">
            <a:spAutoFit/>
          </a:bodyPr>
          <a:lstStyle/>
          <a:p>
            <a:r>
              <a:rPr lang="en-US" altLang="en-US" sz="3600" dirty="0"/>
              <a:t>03 </a:t>
            </a:r>
            <a:r>
              <a:rPr lang="en-US" altLang="zh-CN" sz="3600" dirty="0"/>
              <a:t>SVO</a:t>
            </a:r>
            <a:r>
              <a:rPr lang="zh-CN" altLang="en-US" sz="3600" dirty="0"/>
              <a:t>部署指南</a:t>
            </a:r>
            <a:endParaRPr lang="en-US" altLang="en-US" sz="3600" dirty="0"/>
          </a:p>
        </p:txBody>
      </p:sp>
      <p:sp>
        <p:nvSpPr>
          <p:cNvPr id="16" name="Text Box 15"/>
          <p:cNvSpPr txBox="1"/>
          <p:nvPr userDrawn="1"/>
        </p:nvSpPr>
        <p:spPr>
          <a:xfrm>
            <a:off x="5391150" y="4482465"/>
            <a:ext cx="2603598" cy="646331"/>
          </a:xfrm>
          <a:prstGeom prst="rect">
            <a:avLst/>
          </a:prstGeom>
          <a:noFill/>
        </p:spPr>
        <p:txBody>
          <a:bodyPr wrap="none" rtlCol="0">
            <a:spAutoFit/>
          </a:bodyPr>
          <a:lstStyle/>
          <a:p>
            <a:r>
              <a:rPr lang="en-US" altLang="en-US" sz="3600" dirty="0"/>
              <a:t>04 </a:t>
            </a:r>
            <a:r>
              <a:rPr lang="zh-CN" altLang="en-US" sz="3600" dirty="0"/>
              <a:t>探索总结</a:t>
            </a:r>
            <a:endParaRPr lang="en-US" altLang="en-US" sz="3600" dirty="0"/>
          </a:p>
        </p:txBody>
      </p:sp>
      <p:pic>
        <p:nvPicPr>
          <p:cNvPr id="2" name="Picture 1" descr="公司标志"/>
          <p:cNvPicPr>
            <a:picLocks noChangeAspect="1"/>
          </p:cNvPicPr>
          <p:nvPr userDrawn="1"/>
        </p:nvPicPr>
        <p:blipFill>
          <a:blip r:embed="rId2"/>
          <a:stretch>
            <a:fillRect/>
          </a:stretch>
        </p:blipFill>
        <p:spPr>
          <a:xfrm>
            <a:off x="102235" y="101600"/>
            <a:ext cx="2085340" cy="48577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userDrawn="1"/>
        </p:nvSpPr>
        <p:spPr>
          <a:xfrm>
            <a:off x="3652031" y="2745105"/>
            <a:ext cx="4717125" cy="1200329"/>
          </a:xfrm>
          <a:prstGeom prst="rect">
            <a:avLst/>
          </a:prstGeom>
          <a:noFill/>
          <a:ln>
            <a:noFill/>
          </a:ln>
        </p:spPr>
        <p:txBody>
          <a:bodyPr wrap="none" rtlCol="0" anchor="t">
            <a:spAutoFit/>
          </a:bodyPr>
          <a:lstStyle/>
          <a:p>
            <a:pPr algn="ctr"/>
            <a:r>
              <a:rPr lang="en-US" altLang="en-US" sz="7200" dirty="0">
                <a:solidFill>
                  <a:schemeClr val="tx1"/>
                </a:solidFill>
                <a:effectLst>
                  <a:outerShdw blurRad="38100" dist="19050" dir="2700000" algn="tl" rotWithShape="0">
                    <a:schemeClr val="dk1">
                      <a:alpha val="40000"/>
                    </a:schemeClr>
                  </a:outerShdw>
                </a:effectLst>
              </a:rPr>
              <a:t>01 </a:t>
            </a:r>
            <a:r>
              <a:rPr lang="en-US" altLang="zh-CN" sz="7200" dirty="0">
                <a:solidFill>
                  <a:schemeClr val="tx1"/>
                </a:solidFill>
                <a:effectLst>
                  <a:outerShdw blurRad="38100" dist="19050" dir="2700000" algn="tl" rotWithShape="0">
                    <a:schemeClr val="dk1">
                      <a:alpha val="40000"/>
                    </a:schemeClr>
                  </a:outerShdw>
                </a:effectLst>
              </a:rPr>
              <a:t>SVO</a:t>
            </a:r>
            <a:r>
              <a:rPr lang="zh-CN" altLang="en-US" sz="7200" dirty="0">
                <a:solidFill>
                  <a:schemeClr val="tx1"/>
                </a:solidFill>
                <a:effectLst>
                  <a:outerShdw blurRad="38100" dist="19050" dir="2700000" algn="tl" rotWithShape="0">
                    <a:schemeClr val="dk1">
                      <a:alpha val="40000"/>
                    </a:schemeClr>
                  </a:outerShdw>
                </a:effectLst>
              </a:rPr>
              <a:t>简介</a:t>
            </a:r>
            <a:endParaRPr lang="en-US" altLang="en-US" sz="7200" dirty="0">
              <a:solidFill>
                <a:schemeClr val="tx1"/>
              </a:solidFill>
              <a:effectLst>
                <a:outerShdw blurRad="38100" dist="19050" dir="2700000" algn="tl" rotWithShape="0">
                  <a:schemeClr val="dk1">
                    <a:alpha val="40000"/>
                  </a:schemeClr>
                </a:outerShdw>
              </a:effectLst>
            </a:endParaRPr>
          </a:p>
        </p:txBody>
      </p:sp>
      <p:sp>
        <p:nvSpPr>
          <p:cNvPr id="3" name="Minus 2"/>
          <p:cNvSpPr/>
          <p:nvPr/>
        </p:nvSpPr>
        <p:spPr>
          <a:xfrm>
            <a:off x="-499110" y="3500755"/>
            <a:ext cx="12851130" cy="91440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pic>
        <p:nvPicPr>
          <p:cNvPr id="4" name="Picture 3" descr="公司标志"/>
          <p:cNvPicPr>
            <a:picLocks noChangeAspect="1"/>
          </p:cNvPicPr>
          <p:nvPr userDrawn="1"/>
        </p:nvPicPr>
        <p:blipFill>
          <a:blip r:embed="rId2"/>
          <a:stretch>
            <a:fillRect/>
          </a:stretch>
        </p:blipFill>
        <p:spPr>
          <a:xfrm>
            <a:off x="102235" y="101600"/>
            <a:ext cx="2085340" cy="4857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公司标志"/>
          <p:cNvPicPr>
            <a:picLocks noChangeAspect="1"/>
          </p:cNvPicPr>
          <p:nvPr userDrawn="1"/>
        </p:nvPicPr>
        <p:blipFill>
          <a:blip r:embed="rId2"/>
          <a:stretch>
            <a:fillRect/>
          </a:stretch>
        </p:blipFill>
        <p:spPr>
          <a:xfrm>
            <a:off x="9937750" y="6319520"/>
            <a:ext cx="2085340" cy="485775"/>
          </a:xfrm>
          <a:prstGeom prst="rect">
            <a:avLst/>
          </a:prstGeom>
        </p:spPr>
      </p:pic>
      <p:sp>
        <p:nvSpPr>
          <p:cNvPr id="5" name="Rectangle 2">
            <a:extLst>
              <a:ext uri="{FF2B5EF4-FFF2-40B4-BE49-F238E27FC236}">
                <a16:creationId xmlns:a16="http://schemas.microsoft.com/office/drawing/2014/main" id="{7D7E6F52-AD9A-4312-BA3E-A91B48460F0E}"/>
              </a:ext>
            </a:extLst>
          </p:cNvPr>
          <p:cNvSpPr/>
          <p:nvPr/>
        </p:nvSpPr>
        <p:spPr>
          <a:xfrm>
            <a:off x="536135" y="117792"/>
            <a:ext cx="3766234" cy="706755"/>
          </a:xfrm>
          <a:prstGeom prst="rect">
            <a:avLst/>
          </a:prstGeom>
          <a:noFill/>
          <a:ln>
            <a:noFill/>
          </a:ln>
        </p:spPr>
        <p:txBody>
          <a:bodyPr wrap="square" rtlCol="0" anchor="t">
            <a:spAutoFit/>
          </a:bodyPr>
          <a:lstStyle/>
          <a:p>
            <a:r>
              <a:rPr lang="en-US" altLang="en-US" sz="4000" dirty="0">
                <a:solidFill>
                  <a:schemeClr val="tx1"/>
                </a:solidFill>
                <a:effectLst>
                  <a:outerShdw blurRad="38100" dist="19050" dir="2700000" algn="tl" rotWithShape="0">
                    <a:schemeClr val="dk1">
                      <a:alpha val="40000"/>
                    </a:schemeClr>
                  </a:outerShdw>
                </a:effectLst>
              </a:rPr>
              <a:t>01 </a:t>
            </a:r>
            <a:r>
              <a:rPr lang="en-US" altLang="zh-CN" sz="4000" dirty="0">
                <a:solidFill>
                  <a:schemeClr val="tx1"/>
                </a:solidFill>
                <a:effectLst>
                  <a:outerShdw blurRad="38100" dist="19050" dir="2700000" algn="tl" rotWithShape="0">
                    <a:schemeClr val="dk1">
                      <a:alpha val="40000"/>
                    </a:schemeClr>
                  </a:outerShdw>
                </a:effectLst>
              </a:rPr>
              <a:t>SVO</a:t>
            </a:r>
            <a:r>
              <a:rPr lang="zh-CN" altLang="en-US" sz="4000" dirty="0">
                <a:solidFill>
                  <a:schemeClr val="tx1"/>
                </a:solidFill>
                <a:effectLst>
                  <a:outerShdw blurRad="38100" dist="19050" dir="2700000" algn="tl" rotWithShape="0">
                    <a:schemeClr val="dk1">
                      <a:alpha val="40000"/>
                    </a:schemeClr>
                  </a:outerShdw>
                </a:effectLst>
              </a:rPr>
              <a:t>简介</a:t>
            </a:r>
            <a:endParaRPr lang="en-US" altLang="en-US" sz="4000" dirty="0">
              <a:solidFill>
                <a:schemeClr val="tx1"/>
              </a:solidFill>
              <a:effectLst>
                <a:outerShdw blurRad="38100" dist="19050" dir="2700000" algn="tl" rotWithShape="0">
                  <a:schemeClr val="dk1">
                    <a:alpha val="40000"/>
                  </a:schemeClr>
                </a:outerShdw>
              </a:effectLst>
            </a:endParaRPr>
          </a:p>
        </p:txBody>
      </p:sp>
      <p:sp>
        <p:nvSpPr>
          <p:cNvPr id="7" name="内容占位符 2">
            <a:extLst>
              <a:ext uri="{FF2B5EF4-FFF2-40B4-BE49-F238E27FC236}">
                <a16:creationId xmlns:a16="http://schemas.microsoft.com/office/drawing/2014/main" id="{97C79C02-9C0F-4590-9618-A0D451F06303}"/>
              </a:ext>
            </a:extLst>
          </p:cNvPr>
          <p:cNvSpPr txBox="1">
            <a:spLocks/>
          </p:cNvSpPr>
          <p:nvPr/>
        </p:nvSpPr>
        <p:spPr>
          <a:xfrm>
            <a:off x="669250" y="2255658"/>
            <a:ext cx="8732658" cy="234668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dirty="0"/>
              <a:t>        SVO</a:t>
            </a:r>
            <a:r>
              <a:rPr lang="zh-CN" altLang="en-US" dirty="0"/>
              <a:t>（</a:t>
            </a:r>
            <a:r>
              <a:rPr lang="en-US" altLang="zh-CN" dirty="0"/>
              <a:t>Semi-Direct Monocular Visual Odometry</a:t>
            </a:r>
            <a:r>
              <a:rPr lang="zh-CN" altLang="en-US" dirty="0"/>
              <a:t>）半直接视觉里程计。是苏黎世大学机器人感知组的克里斯蒂安</a:t>
            </a:r>
            <a:r>
              <a:rPr lang="en-US" altLang="zh-CN" dirty="0"/>
              <a:t>.</a:t>
            </a:r>
            <a:r>
              <a:rPr lang="zh-CN" altLang="en-US" dirty="0"/>
              <a:t>弗斯特等人于</a:t>
            </a:r>
            <a:r>
              <a:rPr lang="en-US" altLang="zh-CN" dirty="0"/>
              <a:t>2014</a:t>
            </a:r>
            <a:r>
              <a:rPr lang="zh-CN" altLang="en-US" dirty="0"/>
              <a:t>年</a:t>
            </a:r>
            <a:r>
              <a:rPr lang="en-US" altLang="zh-CN" dirty="0"/>
              <a:t>ICRA</a:t>
            </a:r>
            <a:r>
              <a:rPr lang="zh-CN" altLang="en-US" dirty="0"/>
              <a:t>会议上发表的工作。所谓半直接法就是混合使用直接法与特征点法，</a:t>
            </a:r>
            <a:r>
              <a:rPr lang="en-US" altLang="zh-CN" dirty="0"/>
              <a:t>SVO</a:t>
            </a:r>
            <a:r>
              <a:rPr lang="zh-CN" altLang="en-US" dirty="0"/>
              <a:t>首先像特征法那样提取了一些稀疏特征点（角点，没有描述子），然后像直接法那样，根据特征块周围的信息估计相机的运动及位置。</a:t>
            </a:r>
          </a:p>
          <a:p>
            <a:pPr algn="l"/>
            <a:endParaRPr lang="zh-CN" altLang="en-US" dirty="0"/>
          </a:p>
        </p:txBody>
      </p:sp>
      <p:sp>
        <p:nvSpPr>
          <p:cNvPr id="6" name="Minus 3">
            <a:extLst>
              <a:ext uri="{FF2B5EF4-FFF2-40B4-BE49-F238E27FC236}">
                <a16:creationId xmlns:a16="http://schemas.microsoft.com/office/drawing/2014/main" id="{E2457833-6594-4C0F-B32A-2EC40CDED304}"/>
              </a:ext>
            </a:extLst>
          </p:cNvPr>
          <p:cNvSpPr/>
          <p:nvPr/>
        </p:nvSpPr>
        <p:spPr>
          <a:xfrm>
            <a:off x="-1572260" y="471170"/>
            <a:ext cx="14914245" cy="79883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7">
                                            <p:txEl>
                                              <p:pRg st="0" end="0"/>
                                            </p:txEl>
                                          </p:spTgt>
                                        </p:tgtEl>
                                        <p:attrNameLst>
                                          <p:attrName>style.visibility</p:attrName>
                                        </p:attrNameLst>
                                      </p:cBhvr>
                                      <p:to>
                                        <p:strVal val="visible"/>
                                      </p:to>
                                    </p:set>
                                    <p:anim calcmode="discrete" valueType="clr">
                                      <p:cBhvr override="childStyle">
                                        <p:cTn id="7" dur="80"/>
                                        <p:tgtEl>
                                          <p:spTgt spid="7">
                                            <p:txEl>
                                              <p:pRg st="0" end="0"/>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7">
                                            <p:txEl>
                                              <p:pRg st="0" end="0"/>
                                            </p:txEl>
                                          </p:spTgt>
                                        </p:tgtEl>
                                        <p:attrNameLst>
                                          <p:attrName>fillcolor</p:attrName>
                                        </p:attrNameLst>
                                      </p:cBhvr>
                                      <p:tavLst>
                                        <p:tav tm="0">
                                          <p:val>
                                            <p:clrVal>
                                              <a:schemeClr val="accent2"/>
                                            </p:clrVal>
                                          </p:val>
                                        </p:tav>
                                        <p:tav tm="50000">
                                          <p:val>
                                            <p:clrVal>
                                              <a:schemeClr val="hlink"/>
                                            </p:clrVal>
                                          </p:val>
                                        </p:tav>
                                      </p:tavLst>
                                    </p:anim>
                                    <p:set>
                                      <p:cBhvr>
                                        <p:cTn id="9" dur="80"/>
                                        <p:tgtEl>
                                          <p:spTgt spid="7">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userDrawn="1"/>
        </p:nvSpPr>
        <p:spPr>
          <a:xfrm>
            <a:off x="536135" y="117792"/>
            <a:ext cx="3766234" cy="706755"/>
          </a:xfrm>
          <a:prstGeom prst="rect">
            <a:avLst/>
          </a:prstGeom>
          <a:noFill/>
          <a:ln>
            <a:noFill/>
          </a:ln>
        </p:spPr>
        <p:txBody>
          <a:bodyPr wrap="square" rtlCol="0" anchor="t">
            <a:spAutoFit/>
          </a:bodyPr>
          <a:lstStyle/>
          <a:p>
            <a:r>
              <a:rPr lang="en-US" altLang="en-US" sz="4000" dirty="0">
                <a:solidFill>
                  <a:schemeClr val="tx1"/>
                </a:solidFill>
                <a:effectLst>
                  <a:outerShdw blurRad="38100" dist="19050" dir="2700000" algn="tl" rotWithShape="0">
                    <a:schemeClr val="dk1">
                      <a:alpha val="40000"/>
                    </a:schemeClr>
                  </a:outerShdw>
                </a:effectLst>
              </a:rPr>
              <a:t>01 </a:t>
            </a:r>
            <a:r>
              <a:rPr lang="en-US" altLang="zh-CN" sz="4000" dirty="0">
                <a:solidFill>
                  <a:schemeClr val="tx1"/>
                </a:solidFill>
                <a:effectLst>
                  <a:outerShdw blurRad="38100" dist="19050" dir="2700000" algn="tl" rotWithShape="0">
                    <a:schemeClr val="dk1">
                      <a:alpha val="40000"/>
                    </a:schemeClr>
                  </a:outerShdw>
                </a:effectLst>
              </a:rPr>
              <a:t>SVO</a:t>
            </a:r>
            <a:r>
              <a:rPr lang="zh-CN" altLang="en-US" sz="4000" dirty="0">
                <a:solidFill>
                  <a:schemeClr val="tx1"/>
                </a:solidFill>
                <a:effectLst>
                  <a:outerShdw blurRad="38100" dist="19050" dir="2700000" algn="tl" rotWithShape="0">
                    <a:schemeClr val="dk1">
                      <a:alpha val="40000"/>
                    </a:schemeClr>
                  </a:outerShdw>
                </a:effectLst>
              </a:rPr>
              <a:t>简介</a:t>
            </a:r>
            <a:endParaRPr lang="en-US" altLang="en-US" sz="4000" dirty="0">
              <a:solidFill>
                <a:schemeClr val="tx1"/>
              </a:solidFill>
              <a:effectLst>
                <a:outerShdw blurRad="38100" dist="19050" dir="2700000" algn="tl" rotWithShape="0">
                  <a:schemeClr val="dk1">
                    <a:alpha val="40000"/>
                  </a:schemeClr>
                </a:outerShdw>
              </a:effectLst>
            </a:endParaRPr>
          </a:p>
        </p:txBody>
      </p:sp>
      <p:pic>
        <p:nvPicPr>
          <p:cNvPr id="2" name="Picture 1" descr="公司标志"/>
          <p:cNvPicPr>
            <a:picLocks noChangeAspect="1"/>
          </p:cNvPicPr>
          <p:nvPr userDrawn="1"/>
        </p:nvPicPr>
        <p:blipFill>
          <a:blip r:embed="rId4"/>
          <a:stretch>
            <a:fillRect/>
          </a:stretch>
        </p:blipFill>
        <p:spPr>
          <a:xfrm>
            <a:off x="9937750" y="6319520"/>
            <a:ext cx="2085340" cy="485775"/>
          </a:xfrm>
          <a:prstGeom prst="rect">
            <a:avLst/>
          </a:prstGeom>
        </p:spPr>
      </p:pic>
      <p:pic>
        <p:nvPicPr>
          <p:cNvPr id="5" name="2.SVO_ Fast Semi-Direct Monocular Visual(Av21355763,P2)">
            <a:hlinkClick r:id="" action="ppaction://media"/>
            <a:extLst>
              <a:ext uri="{FF2B5EF4-FFF2-40B4-BE49-F238E27FC236}">
                <a16:creationId xmlns:a16="http://schemas.microsoft.com/office/drawing/2014/main" id="{C9CA2421-B5CF-48F7-B08C-3200B1E7E2F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93764" y="1858108"/>
            <a:ext cx="7768970" cy="4372342"/>
          </a:xfrm>
          <a:prstGeom prst="rect">
            <a:avLst/>
          </a:prstGeom>
        </p:spPr>
      </p:pic>
      <p:sp>
        <p:nvSpPr>
          <p:cNvPr id="6" name="文本框 5">
            <a:extLst>
              <a:ext uri="{FF2B5EF4-FFF2-40B4-BE49-F238E27FC236}">
                <a16:creationId xmlns:a16="http://schemas.microsoft.com/office/drawing/2014/main" id="{20CB8DA1-8917-40BC-B3ED-9473CBDB0E37}"/>
              </a:ext>
            </a:extLst>
          </p:cNvPr>
          <p:cNvSpPr txBox="1"/>
          <p:nvPr/>
        </p:nvSpPr>
        <p:spPr>
          <a:xfrm>
            <a:off x="662354" y="1270000"/>
            <a:ext cx="3089031" cy="523220"/>
          </a:xfrm>
          <a:prstGeom prst="rect">
            <a:avLst/>
          </a:prstGeom>
          <a:noFill/>
        </p:spPr>
        <p:txBody>
          <a:bodyPr wrap="square" rtlCol="0">
            <a:spAutoFit/>
          </a:bodyPr>
          <a:lstStyle/>
          <a:p>
            <a:r>
              <a:rPr lang="en-US" altLang="zh-CN" sz="2800" dirty="0"/>
              <a:t>SVO</a:t>
            </a:r>
            <a:r>
              <a:rPr lang="zh-CN" altLang="en-US" sz="2800" dirty="0"/>
              <a:t>演示效果</a:t>
            </a:r>
          </a:p>
        </p:txBody>
      </p:sp>
      <p:sp>
        <p:nvSpPr>
          <p:cNvPr id="7" name="Minus 3">
            <a:extLst>
              <a:ext uri="{FF2B5EF4-FFF2-40B4-BE49-F238E27FC236}">
                <a16:creationId xmlns:a16="http://schemas.microsoft.com/office/drawing/2014/main" id="{46E3AE7B-43BE-4BC0-9530-FC7999EC5AF9}"/>
              </a:ext>
            </a:extLst>
          </p:cNvPr>
          <p:cNvSpPr/>
          <p:nvPr/>
        </p:nvSpPr>
        <p:spPr>
          <a:xfrm>
            <a:off x="-1572260" y="471170"/>
            <a:ext cx="14914245" cy="79883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3043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70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userDrawn="1"/>
        </p:nvSpPr>
        <p:spPr>
          <a:xfrm>
            <a:off x="536135" y="117792"/>
            <a:ext cx="3766234" cy="706755"/>
          </a:xfrm>
          <a:prstGeom prst="rect">
            <a:avLst/>
          </a:prstGeom>
          <a:noFill/>
          <a:ln>
            <a:noFill/>
          </a:ln>
        </p:spPr>
        <p:txBody>
          <a:bodyPr wrap="square" rtlCol="0" anchor="t">
            <a:spAutoFit/>
          </a:bodyPr>
          <a:lstStyle/>
          <a:p>
            <a:r>
              <a:rPr lang="en-US" altLang="en-US" sz="4000" dirty="0">
                <a:solidFill>
                  <a:schemeClr val="tx1"/>
                </a:solidFill>
                <a:effectLst>
                  <a:outerShdw blurRad="38100" dist="19050" dir="2700000" algn="tl" rotWithShape="0">
                    <a:schemeClr val="dk1">
                      <a:alpha val="40000"/>
                    </a:schemeClr>
                  </a:outerShdw>
                </a:effectLst>
              </a:rPr>
              <a:t>01 </a:t>
            </a:r>
            <a:r>
              <a:rPr lang="en-US" altLang="zh-CN" sz="4000" dirty="0">
                <a:solidFill>
                  <a:schemeClr val="tx1"/>
                </a:solidFill>
                <a:effectLst>
                  <a:outerShdw blurRad="38100" dist="19050" dir="2700000" algn="tl" rotWithShape="0">
                    <a:schemeClr val="dk1">
                      <a:alpha val="40000"/>
                    </a:schemeClr>
                  </a:outerShdw>
                </a:effectLst>
              </a:rPr>
              <a:t>SVO</a:t>
            </a:r>
            <a:r>
              <a:rPr lang="zh-CN" altLang="en-US" sz="4000" dirty="0">
                <a:solidFill>
                  <a:schemeClr val="tx1"/>
                </a:solidFill>
                <a:effectLst>
                  <a:outerShdw blurRad="38100" dist="19050" dir="2700000" algn="tl" rotWithShape="0">
                    <a:schemeClr val="dk1">
                      <a:alpha val="40000"/>
                    </a:schemeClr>
                  </a:outerShdw>
                </a:effectLst>
              </a:rPr>
              <a:t>简介</a:t>
            </a:r>
            <a:endParaRPr lang="en-US" altLang="en-US" sz="4000" dirty="0">
              <a:solidFill>
                <a:schemeClr val="tx1"/>
              </a:solidFill>
              <a:effectLst>
                <a:outerShdw blurRad="38100" dist="19050" dir="2700000" algn="tl" rotWithShape="0">
                  <a:schemeClr val="dk1">
                    <a:alpha val="40000"/>
                  </a:schemeClr>
                </a:outerShdw>
              </a:effectLst>
            </a:endParaRPr>
          </a:p>
        </p:txBody>
      </p:sp>
      <p:pic>
        <p:nvPicPr>
          <p:cNvPr id="2" name="Picture 1" descr="公司标志"/>
          <p:cNvPicPr>
            <a:picLocks noChangeAspect="1"/>
          </p:cNvPicPr>
          <p:nvPr userDrawn="1"/>
        </p:nvPicPr>
        <p:blipFill>
          <a:blip r:embed="rId2"/>
          <a:stretch>
            <a:fillRect/>
          </a:stretch>
        </p:blipFill>
        <p:spPr>
          <a:xfrm>
            <a:off x="9937750" y="6319520"/>
            <a:ext cx="2085340" cy="485775"/>
          </a:xfrm>
          <a:prstGeom prst="rect">
            <a:avLst/>
          </a:prstGeom>
        </p:spPr>
      </p:pic>
      <p:sp>
        <p:nvSpPr>
          <p:cNvPr id="6" name="文本框 5">
            <a:extLst>
              <a:ext uri="{FF2B5EF4-FFF2-40B4-BE49-F238E27FC236}">
                <a16:creationId xmlns:a16="http://schemas.microsoft.com/office/drawing/2014/main" id="{20CB8DA1-8917-40BC-B3ED-9473CBDB0E37}"/>
              </a:ext>
            </a:extLst>
          </p:cNvPr>
          <p:cNvSpPr txBox="1"/>
          <p:nvPr/>
        </p:nvSpPr>
        <p:spPr>
          <a:xfrm>
            <a:off x="662354" y="1270000"/>
            <a:ext cx="3089031" cy="523220"/>
          </a:xfrm>
          <a:prstGeom prst="rect">
            <a:avLst/>
          </a:prstGeom>
          <a:noFill/>
        </p:spPr>
        <p:txBody>
          <a:bodyPr wrap="square" rtlCol="0">
            <a:spAutoFit/>
          </a:bodyPr>
          <a:lstStyle/>
          <a:p>
            <a:r>
              <a:rPr lang="en-US" altLang="zh-CN" sz="2800" dirty="0"/>
              <a:t>SVO</a:t>
            </a:r>
            <a:r>
              <a:rPr lang="zh-CN" altLang="en-US" sz="2800" dirty="0"/>
              <a:t>算法特点</a:t>
            </a:r>
          </a:p>
        </p:txBody>
      </p:sp>
      <p:sp>
        <p:nvSpPr>
          <p:cNvPr id="7" name="文本框 6">
            <a:extLst>
              <a:ext uri="{FF2B5EF4-FFF2-40B4-BE49-F238E27FC236}">
                <a16:creationId xmlns:a16="http://schemas.microsoft.com/office/drawing/2014/main" id="{19C4AEE7-4CF4-4D95-9D2A-471E116E7052}"/>
              </a:ext>
            </a:extLst>
          </p:cNvPr>
          <p:cNvSpPr txBox="1"/>
          <p:nvPr/>
        </p:nvSpPr>
        <p:spPr>
          <a:xfrm>
            <a:off x="1530647" y="2595412"/>
            <a:ext cx="6645316" cy="2055563"/>
          </a:xfrm>
          <a:prstGeom prst="rect">
            <a:avLst/>
          </a:prstGeom>
          <a:noFill/>
        </p:spPr>
        <p:txBody>
          <a:bodyPr wrap="square" rtlCol="0">
            <a:spAutoFit/>
          </a:bodyPr>
          <a:lstStyle/>
          <a:p>
            <a:pPr>
              <a:lnSpc>
                <a:spcPct val="130000"/>
              </a:lnSpc>
            </a:pPr>
            <a:r>
              <a:rPr lang="en-US" altLang="zh-CN" sz="2000" dirty="0"/>
              <a:t>        SVO</a:t>
            </a:r>
            <a:r>
              <a:rPr lang="zh-CN" altLang="en-US" sz="2000" dirty="0"/>
              <a:t>只跟踪稀疏的关键点不需要像特征点法一样去计算描述子，也不需要像半稠密和稠密法一样处理较多的信息，因此算法速度非常快，即使在小型嵌入式平台上也能达到实时性。在</a:t>
            </a:r>
            <a:r>
              <a:rPr lang="en-US" altLang="zh-CN" sz="2000" dirty="0"/>
              <a:t>PC</a:t>
            </a:r>
            <a:r>
              <a:rPr lang="zh-CN" altLang="en-US" sz="2000" dirty="0"/>
              <a:t>上的帧率甚至达到</a:t>
            </a:r>
            <a:r>
              <a:rPr lang="en-US" altLang="zh-CN" sz="2000" dirty="0"/>
              <a:t>300FPS</a:t>
            </a:r>
            <a:r>
              <a:rPr lang="zh-CN" altLang="en-US" sz="2000" dirty="0"/>
              <a:t>。</a:t>
            </a:r>
            <a:endParaRPr lang="en-US" altLang="zh-CN" sz="2000" dirty="0"/>
          </a:p>
          <a:p>
            <a:pPr>
              <a:lnSpc>
                <a:spcPct val="130000"/>
              </a:lnSpc>
            </a:pPr>
            <a:r>
              <a:rPr lang="zh-CN" altLang="en-US" sz="2000" dirty="0"/>
              <a:t>        </a:t>
            </a:r>
            <a:r>
              <a:rPr lang="en-US" altLang="zh-CN" sz="2000" dirty="0"/>
              <a:t>SVO</a:t>
            </a:r>
            <a:r>
              <a:rPr lang="zh-CN" altLang="en-US" sz="2000" dirty="0"/>
              <a:t>是一个</a:t>
            </a:r>
            <a:r>
              <a:rPr lang="en-US" altLang="zh-CN" sz="2000" dirty="0"/>
              <a:t>VO</a:t>
            </a:r>
            <a:r>
              <a:rPr lang="zh-CN" altLang="en-US" sz="2000" dirty="0"/>
              <a:t>算法，不是</a:t>
            </a:r>
            <a:r>
              <a:rPr lang="en-US" altLang="zh-CN" sz="2000" dirty="0"/>
              <a:t>SLAM</a:t>
            </a:r>
            <a:r>
              <a:rPr lang="zh-CN" altLang="en-US" sz="2000" dirty="0"/>
              <a:t>，没有闭环检测。</a:t>
            </a:r>
          </a:p>
        </p:txBody>
      </p:sp>
      <p:sp>
        <p:nvSpPr>
          <p:cNvPr id="8" name="Minus 3">
            <a:extLst>
              <a:ext uri="{FF2B5EF4-FFF2-40B4-BE49-F238E27FC236}">
                <a16:creationId xmlns:a16="http://schemas.microsoft.com/office/drawing/2014/main" id="{52017169-E2AD-4A81-948A-C1EC24483AC2}"/>
              </a:ext>
            </a:extLst>
          </p:cNvPr>
          <p:cNvSpPr/>
          <p:nvPr/>
        </p:nvSpPr>
        <p:spPr>
          <a:xfrm>
            <a:off x="-1572260" y="471170"/>
            <a:ext cx="14914245" cy="79883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971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randombar(horizont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randombar(horizontal)">
                                      <p:cBhvr>
                                        <p:cTn id="12"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公司标志"/>
          <p:cNvPicPr>
            <a:picLocks noChangeAspect="1"/>
          </p:cNvPicPr>
          <p:nvPr userDrawn="1"/>
        </p:nvPicPr>
        <p:blipFill>
          <a:blip r:embed="rId2"/>
          <a:stretch>
            <a:fillRect/>
          </a:stretch>
        </p:blipFill>
        <p:spPr>
          <a:xfrm>
            <a:off x="9937750" y="6319520"/>
            <a:ext cx="2085340" cy="485775"/>
          </a:xfrm>
          <a:prstGeom prst="rect">
            <a:avLst/>
          </a:prstGeom>
        </p:spPr>
      </p:pic>
      <p:sp>
        <p:nvSpPr>
          <p:cNvPr id="5" name="Rectangle 2">
            <a:extLst>
              <a:ext uri="{FF2B5EF4-FFF2-40B4-BE49-F238E27FC236}">
                <a16:creationId xmlns:a16="http://schemas.microsoft.com/office/drawing/2014/main" id="{28FD3F94-AAB4-4459-BCBE-B45A73E55039}"/>
              </a:ext>
            </a:extLst>
          </p:cNvPr>
          <p:cNvSpPr/>
          <p:nvPr/>
        </p:nvSpPr>
        <p:spPr>
          <a:xfrm>
            <a:off x="536135" y="117792"/>
            <a:ext cx="3766234" cy="707886"/>
          </a:xfrm>
          <a:prstGeom prst="rect">
            <a:avLst/>
          </a:prstGeom>
          <a:noFill/>
          <a:ln>
            <a:noFill/>
          </a:ln>
        </p:spPr>
        <p:txBody>
          <a:bodyPr wrap="square" rtlCol="0" anchor="t">
            <a:spAutoFit/>
          </a:bodyPr>
          <a:lstStyle/>
          <a:p>
            <a:r>
              <a:rPr lang="en-US" altLang="en-US" sz="4000" dirty="0">
                <a:solidFill>
                  <a:schemeClr val="tx1"/>
                </a:solidFill>
                <a:effectLst>
                  <a:outerShdw blurRad="38100" dist="19050" dir="2700000" algn="tl" rotWithShape="0">
                    <a:schemeClr val="dk1">
                      <a:alpha val="40000"/>
                    </a:schemeClr>
                  </a:outerShdw>
                </a:effectLst>
              </a:rPr>
              <a:t>0</a:t>
            </a:r>
            <a:r>
              <a:rPr lang="en-US" altLang="zh-CN" sz="4000" dirty="0">
                <a:solidFill>
                  <a:schemeClr val="tx1"/>
                </a:solidFill>
                <a:effectLst>
                  <a:outerShdw blurRad="38100" dist="19050" dir="2700000" algn="tl" rotWithShape="0">
                    <a:schemeClr val="dk1">
                      <a:alpha val="40000"/>
                    </a:schemeClr>
                  </a:outerShdw>
                </a:effectLst>
              </a:rPr>
              <a:t>2</a:t>
            </a:r>
            <a:r>
              <a:rPr lang="en-US" altLang="en-US" sz="4000" dirty="0">
                <a:solidFill>
                  <a:schemeClr val="tx1"/>
                </a:solidFill>
                <a:effectLst>
                  <a:outerShdw blurRad="38100" dist="19050" dir="2700000" algn="tl" rotWithShape="0">
                    <a:schemeClr val="dk1">
                      <a:alpha val="40000"/>
                    </a:schemeClr>
                  </a:outerShdw>
                </a:effectLst>
              </a:rPr>
              <a:t> </a:t>
            </a:r>
            <a:r>
              <a:rPr lang="en-US" altLang="zh-CN" sz="4000" dirty="0">
                <a:solidFill>
                  <a:schemeClr val="tx1"/>
                </a:solidFill>
                <a:effectLst>
                  <a:outerShdw blurRad="38100" dist="19050" dir="2700000" algn="tl" rotWithShape="0">
                    <a:schemeClr val="dk1">
                      <a:alpha val="40000"/>
                    </a:schemeClr>
                  </a:outerShdw>
                </a:effectLst>
              </a:rPr>
              <a:t>SVO</a:t>
            </a:r>
            <a:r>
              <a:rPr lang="zh-CN" altLang="en-US" sz="4000" dirty="0">
                <a:effectLst>
                  <a:outerShdw blurRad="38100" dist="19050" dir="2700000" algn="tl" rotWithShape="0">
                    <a:schemeClr val="dk1">
                      <a:alpha val="40000"/>
                    </a:schemeClr>
                  </a:outerShdw>
                </a:effectLst>
              </a:rPr>
              <a:t>理论介绍</a:t>
            </a:r>
            <a:endParaRPr lang="en-US" altLang="en-US" sz="4000" dirty="0">
              <a:solidFill>
                <a:schemeClr val="tx1"/>
              </a:solidFill>
              <a:effectLst>
                <a:outerShdw blurRad="38100" dist="19050" dir="2700000" algn="tl" rotWithShape="0">
                  <a:schemeClr val="dk1">
                    <a:alpha val="40000"/>
                  </a:schemeClr>
                </a:outerShdw>
              </a:effectLst>
            </a:endParaRPr>
          </a:p>
        </p:txBody>
      </p:sp>
      <p:sp>
        <p:nvSpPr>
          <p:cNvPr id="7" name="文本框 6">
            <a:extLst>
              <a:ext uri="{FF2B5EF4-FFF2-40B4-BE49-F238E27FC236}">
                <a16:creationId xmlns:a16="http://schemas.microsoft.com/office/drawing/2014/main" id="{E0DC15B0-AD5D-4F45-8B61-F087D5D77F99}"/>
              </a:ext>
            </a:extLst>
          </p:cNvPr>
          <p:cNvSpPr txBox="1"/>
          <p:nvPr/>
        </p:nvSpPr>
        <p:spPr>
          <a:xfrm>
            <a:off x="446441" y="2159895"/>
            <a:ext cx="7155974" cy="2303066"/>
          </a:xfrm>
          <a:prstGeom prst="rect">
            <a:avLst/>
          </a:prstGeom>
          <a:noFill/>
        </p:spPr>
        <p:txBody>
          <a:bodyPr wrap="square" rtlCol="0">
            <a:spAutoFit/>
          </a:bodyPr>
          <a:lstStyle/>
          <a:p>
            <a:pPr>
              <a:lnSpc>
                <a:spcPct val="130000"/>
              </a:lnSpc>
            </a:pPr>
            <a:r>
              <a:rPr lang="en-US" altLang="zh-CN" sz="1600" dirty="0">
                <a:latin typeface="Arial" panose="020B0604020202020204" pitchFamily="34" charset="0"/>
                <a:ea typeface="微软雅黑" panose="020B0503020204020204" pitchFamily="34" charset="-122"/>
              </a:rPr>
              <a:t>SVO</a:t>
            </a:r>
            <a:r>
              <a:rPr lang="zh-CN" altLang="en-US" sz="1600" dirty="0">
                <a:latin typeface="Arial" panose="020B0604020202020204" pitchFamily="34" charset="0"/>
                <a:ea typeface="微软雅黑" panose="020B0503020204020204" pitchFamily="34" charset="-122"/>
              </a:rPr>
              <a:t>主要干了两件事：</a:t>
            </a:r>
            <a:endParaRPr lang="en-US" altLang="zh-CN" sz="1600" dirty="0">
              <a:latin typeface="Arial" panose="020B0604020202020204" pitchFamily="34" charset="0"/>
              <a:ea typeface="微软雅黑" panose="020B0503020204020204" pitchFamily="34" charset="-122"/>
            </a:endParaRPr>
          </a:p>
          <a:p>
            <a:pPr>
              <a:lnSpc>
                <a:spcPct val="130000"/>
              </a:lnSpc>
            </a:pPr>
            <a:endParaRPr lang="zh-CN" altLang="en-US" sz="1600" dirty="0">
              <a:latin typeface="Arial" panose="020B0604020202020204" pitchFamily="34" charset="0"/>
              <a:ea typeface="微软雅黑" panose="020B0503020204020204" pitchFamily="34" charset="-122"/>
            </a:endParaRPr>
          </a:p>
          <a:p>
            <a:pPr>
              <a:lnSpc>
                <a:spcPct val="130000"/>
              </a:lnSpc>
            </a:pPr>
            <a:r>
              <a:rPr lang="en-US" altLang="zh-CN" sz="1600" dirty="0">
                <a:latin typeface="Arial" panose="020B0604020202020204" pitchFamily="34" charset="0"/>
                <a:ea typeface="微软雅黑" panose="020B0503020204020204" pitchFamily="34" charset="-122"/>
              </a:rPr>
              <a:t>&lt;1&gt;Tracking</a:t>
            </a:r>
          </a:p>
          <a:p>
            <a:pPr>
              <a:lnSpc>
                <a:spcPct val="130000"/>
              </a:lnSpc>
            </a:pPr>
            <a:r>
              <a:rPr lang="zh-CN" altLang="en-US" sz="1600" dirty="0"/>
              <a:t>上半部分主要任务是估计当前帧的位姿。</a:t>
            </a:r>
            <a:endParaRPr lang="en-US" altLang="zh-CN" sz="1600" dirty="0"/>
          </a:p>
          <a:p>
            <a:pPr>
              <a:lnSpc>
                <a:spcPct val="130000"/>
              </a:lnSpc>
            </a:pPr>
            <a:endParaRPr lang="zh-CN" altLang="en-US" sz="1600" dirty="0">
              <a:latin typeface="Arial" panose="020B0604020202020204" pitchFamily="34" charset="0"/>
              <a:ea typeface="微软雅黑" panose="020B0503020204020204" pitchFamily="34" charset="-122"/>
            </a:endParaRPr>
          </a:p>
          <a:p>
            <a:pPr>
              <a:lnSpc>
                <a:spcPct val="130000"/>
              </a:lnSpc>
            </a:pPr>
            <a:r>
              <a:rPr lang="en-US" altLang="zh-CN" sz="1600" dirty="0">
                <a:latin typeface="Arial" panose="020B0604020202020204" pitchFamily="34" charset="0"/>
                <a:ea typeface="微软雅黑" panose="020B0503020204020204" pitchFamily="34" charset="-122"/>
              </a:rPr>
              <a:t>&lt;2&gt;Mapping</a:t>
            </a:r>
          </a:p>
          <a:p>
            <a:pPr>
              <a:lnSpc>
                <a:spcPct val="130000"/>
              </a:lnSpc>
            </a:pPr>
            <a:r>
              <a:rPr lang="en-US" altLang="zh-CN" sz="1600" dirty="0"/>
              <a:t>Mapping</a:t>
            </a:r>
            <a:r>
              <a:rPr lang="zh-CN" altLang="en-US" sz="1600" dirty="0"/>
              <a:t>部分主要动态完成特征点深度信息的估计。论文中也叫称为深度滤波。</a:t>
            </a:r>
            <a:endParaRPr lang="zh-CN" altLang="en-US" sz="1600" dirty="0">
              <a:latin typeface="Arial" panose="020B0604020202020204" pitchFamily="34" charset="0"/>
              <a:ea typeface="微软雅黑" panose="020B0503020204020204" pitchFamily="34" charset="-122"/>
            </a:endParaRPr>
          </a:p>
        </p:txBody>
      </p:sp>
      <p:pic>
        <p:nvPicPr>
          <p:cNvPr id="8" name="内容占位符 12">
            <a:extLst>
              <a:ext uri="{FF2B5EF4-FFF2-40B4-BE49-F238E27FC236}">
                <a16:creationId xmlns:a16="http://schemas.microsoft.com/office/drawing/2014/main" id="{AB765A23-EC29-46F4-893A-5326D76D624F}"/>
              </a:ext>
            </a:extLst>
          </p:cNvPr>
          <p:cNvPicPr>
            <a:picLocks noChangeAspect="1"/>
          </p:cNvPicPr>
          <p:nvPr/>
        </p:nvPicPr>
        <p:blipFill>
          <a:blip r:embed="rId3"/>
          <a:stretch>
            <a:fillRect/>
          </a:stretch>
        </p:blipFill>
        <p:spPr>
          <a:xfrm>
            <a:off x="7843913" y="1036642"/>
            <a:ext cx="4348088" cy="4872032"/>
          </a:xfrm>
          <a:prstGeom prst="rect">
            <a:avLst/>
          </a:prstGeom>
        </p:spPr>
      </p:pic>
      <p:sp>
        <p:nvSpPr>
          <p:cNvPr id="9" name="文本框 8">
            <a:extLst>
              <a:ext uri="{FF2B5EF4-FFF2-40B4-BE49-F238E27FC236}">
                <a16:creationId xmlns:a16="http://schemas.microsoft.com/office/drawing/2014/main" id="{E14CA55D-7206-44C4-836D-CF31138BB9CD}"/>
              </a:ext>
            </a:extLst>
          </p:cNvPr>
          <p:cNvSpPr txBox="1"/>
          <p:nvPr/>
        </p:nvSpPr>
        <p:spPr>
          <a:xfrm>
            <a:off x="7843913" y="5813214"/>
            <a:ext cx="4348087" cy="346313"/>
          </a:xfrm>
          <a:prstGeom prst="rect">
            <a:avLst/>
          </a:prstGeom>
          <a:noFill/>
        </p:spPr>
        <p:txBody>
          <a:bodyPr wrap="square" rtlCol="0">
            <a:spAutoFit/>
          </a:bodyPr>
          <a:lstStyle/>
          <a:p>
            <a:pPr algn="ctr">
              <a:lnSpc>
                <a:spcPct val="130000"/>
              </a:lnSpc>
            </a:pPr>
            <a:r>
              <a:rPr lang="en-US" altLang="zh-CN" sz="1400" dirty="0"/>
              <a:t>SVO</a:t>
            </a:r>
            <a:r>
              <a:rPr lang="zh-CN" altLang="en-US" sz="1400" dirty="0"/>
              <a:t>整体框架图</a:t>
            </a:r>
            <a:endParaRPr lang="zh-CN" altLang="en-US" sz="1400" dirty="0">
              <a:latin typeface="Arial" panose="020B0604020202020204" pitchFamily="34" charset="0"/>
              <a:ea typeface="微软雅黑" panose="020B0503020204020204" pitchFamily="34" charset="-122"/>
            </a:endParaRPr>
          </a:p>
        </p:txBody>
      </p:sp>
      <p:sp>
        <p:nvSpPr>
          <p:cNvPr id="10" name="Minus 3">
            <a:extLst>
              <a:ext uri="{FF2B5EF4-FFF2-40B4-BE49-F238E27FC236}">
                <a16:creationId xmlns:a16="http://schemas.microsoft.com/office/drawing/2014/main" id="{42887046-D885-4F22-A8B8-6DF2932056D3}"/>
              </a:ext>
            </a:extLst>
          </p:cNvPr>
          <p:cNvSpPr/>
          <p:nvPr/>
        </p:nvSpPr>
        <p:spPr>
          <a:xfrm>
            <a:off x="-1572260" y="471170"/>
            <a:ext cx="14914245" cy="79883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4"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anim to="" calcmode="lin" valueType="num">
                                      <p:cBhvr>
                                        <p:cTn id="11" dur="1" fill="hold"/>
                                        <p:tgtEl>
                                          <p:spTgt spid="7">
                                            <p:txEl>
                                              <p:pRg st="2" end="2"/>
                                            </p:txEl>
                                          </p:spTgt>
                                        </p:tgtEl>
                                      </p:cBhvr>
                                    </p:anim>
                                  </p:childTnLst>
                                </p:cTn>
                              </p:par>
                              <p:par>
                                <p:cTn id="12" presetID="24" presetClass="entr" presetSubtype="0" fill="hold" nodeType="withEffect">
                                  <p:stCondLst>
                                    <p:cond delay="0"/>
                                  </p:stCondLst>
                                  <p:childTnLst>
                                    <p:set>
                                      <p:cBhvr>
                                        <p:cTn id="13" dur="1" fill="hold">
                                          <p:stCondLst>
                                            <p:cond delay="0"/>
                                          </p:stCondLst>
                                        </p:cTn>
                                        <p:tgtEl>
                                          <p:spTgt spid="7">
                                            <p:txEl>
                                              <p:pRg st="3" end="3"/>
                                            </p:txEl>
                                          </p:spTgt>
                                        </p:tgtEl>
                                        <p:attrNameLst>
                                          <p:attrName>style.visibility</p:attrName>
                                        </p:attrNameLst>
                                      </p:cBhvr>
                                      <p:to>
                                        <p:strVal val="visible"/>
                                      </p:to>
                                    </p:set>
                                    <p:anim to="" calcmode="lin" valueType="num">
                                      <p:cBhvr>
                                        <p:cTn id="14" dur="1" fill="hold"/>
                                        <p:tgtEl>
                                          <p:spTgt spid="7">
                                            <p:txEl>
                                              <p:pRg st="3" end="3"/>
                                            </p:txEl>
                                          </p:spTgt>
                                        </p:tgtEl>
                                      </p:cBhvr>
                                    </p:anim>
                                  </p:childTnLst>
                                </p:cTn>
                              </p:par>
                            </p:childTnLst>
                          </p:cTn>
                        </p:par>
                      </p:childTnLst>
                    </p:cTn>
                  </p:par>
                  <p:par>
                    <p:cTn id="15" fill="hold">
                      <p:stCondLst>
                        <p:cond delay="indefinite"/>
                      </p:stCondLst>
                      <p:childTnLst>
                        <p:par>
                          <p:cTn id="16" fill="hold">
                            <p:stCondLst>
                              <p:cond delay="0"/>
                            </p:stCondLst>
                            <p:childTnLst>
                              <p:par>
                                <p:cTn id="17" presetID="24" presetClass="entr" presetSubtype="0" fill="hold"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anim to="" calcmode="lin" valueType="num">
                                      <p:cBhvr>
                                        <p:cTn id="19" dur="1" fill="hold"/>
                                        <p:tgtEl>
                                          <p:spTgt spid="7">
                                            <p:txEl>
                                              <p:pRg st="5" end="5"/>
                                            </p:txEl>
                                          </p:spTgt>
                                        </p:tgtEl>
                                      </p:cBhvr>
                                    </p:anim>
                                  </p:childTnLst>
                                </p:cTn>
                              </p:par>
                              <p:par>
                                <p:cTn id="20" presetID="27" presetClass="entr" presetSubtype="0" fill="hold" nodeType="withEffect">
                                  <p:stCondLst>
                                    <p:cond delay="0"/>
                                  </p:stCondLst>
                                  <p:iterate type="lt">
                                    <p:tmPct val="50000"/>
                                  </p:iterate>
                                  <p:childTnLst>
                                    <p:set>
                                      <p:cBhvr>
                                        <p:cTn id="21" dur="1" fill="hold">
                                          <p:stCondLst>
                                            <p:cond delay="0"/>
                                          </p:stCondLst>
                                        </p:cTn>
                                        <p:tgtEl>
                                          <p:spTgt spid="7">
                                            <p:txEl>
                                              <p:pRg st="6" end="6"/>
                                            </p:txEl>
                                          </p:spTgt>
                                        </p:tgtEl>
                                        <p:attrNameLst>
                                          <p:attrName>style.visibility</p:attrName>
                                        </p:attrNameLst>
                                      </p:cBhvr>
                                      <p:to>
                                        <p:strVal val="visible"/>
                                      </p:to>
                                    </p:set>
                                    <p:anim calcmode="discrete" valueType="clr">
                                      <p:cBhvr override="childStyle">
                                        <p:cTn id="22" dur="80"/>
                                        <p:tgtEl>
                                          <p:spTgt spid="7">
                                            <p:txEl>
                                              <p:pRg st="6" end="6"/>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23" dur="80"/>
                                        <p:tgtEl>
                                          <p:spTgt spid="7">
                                            <p:txEl>
                                              <p:pRg st="6" end="6"/>
                                            </p:txEl>
                                          </p:spTgt>
                                        </p:tgtEl>
                                        <p:attrNameLst>
                                          <p:attrName>fillcolor</p:attrName>
                                        </p:attrNameLst>
                                      </p:cBhvr>
                                      <p:tavLst>
                                        <p:tav tm="0">
                                          <p:val>
                                            <p:clrVal>
                                              <a:schemeClr val="accent2"/>
                                            </p:clrVal>
                                          </p:val>
                                        </p:tav>
                                        <p:tav tm="50000">
                                          <p:val>
                                            <p:clrVal>
                                              <a:schemeClr val="hlink"/>
                                            </p:clrVal>
                                          </p:val>
                                        </p:tav>
                                      </p:tavLst>
                                    </p:anim>
                                    <p:set>
                                      <p:cBhvr>
                                        <p:cTn id="24" dur="80"/>
                                        <p:tgtEl>
                                          <p:spTgt spid="7">
                                            <p:txEl>
                                              <p:pRg st="6" end="6"/>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公司标志"/>
          <p:cNvPicPr>
            <a:picLocks noChangeAspect="1"/>
          </p:cNvPicPr>
          <p:nvPr userDrawn="1"/>
        </p:nvPicPr>
        <p:blipFill>
          <a:blip r:embed="rId2"/>
          <a:stretch>
            <a:fillRect/>
          </a:stretch>
        </p:blipFill>
        <p:spPr>
          <a:xfrm>
            <a:off x="9937750" y="6319520"/>
            <a:ext cx="2085340" cy="485775"/>
          </a:xfrm>
          <a:prstGeom prst="rect">
            <a:avLst/>
          </a:prstGeom>
        </p:spPr>
      </p:pic>
      <p:sp>
        <p:nvSpPr>
          <p:cNvPr id="5" name="Rectangle 2">
            <a:extLst>
              <a:ext uri="{FF2B5EF4-FFF2-40B4-BE49-F238E27FC236}">
                <a16:creationId xmlns:a16="http://schemas.microsoft.com/office/drawing/2014/main" id="{28FD3F94-AAB4-4459-BCBE-B45A73E55039}"/>
              </a:ext>
            </a:extLst>
          </p:cNvPr>
          <p:cNvSpPr/>
          <p:nvPr/>
        </p:nvSpPr>
        <p:spPr>
          <a:xfrm>
            <a:off x="536135" y="117792"/>
            <a:ext cx="3766234" cy="707886"/>
          </a:xfrm>
          <a:prstGeom prst="rect">
            <a:avLst/>
          </a:prstGeom>
          <a:noFill/>
          <a:ln>
            <a:noFill/>
          </a:ln>
        </p:spPr>
        <p:txBody>
          <a:bodyPr wrap="square" rtlCol="0" anchor="t">
            <a:spAutoFit/>
          </a:bodyPr>
          <a:lstStyle/>
          <a:p>
            <a:r>
              <a:rPr lang="en-US" altLang="en-US" sz="4000" dirty="0">
                <a:solidFill>
                  <a:schemeClr val="tx1"/>
                </a:solidFill>
                <a:effectLst>
                  <a:outerShdw blurRad="38100" dist="19050" dir="2700000" algn="tl" rotWithShape="0">
                    <a:schemeClr val="dk1">
                      <a:alpha val="40000"/>
                    </a:schemeClr>
                  </a:outerShdw>
                </a:effectLst>
              </a:rPr>
              <a:t>0</a:t>
            </a:r>
            <a:r>
              <a:rPr lang="en-US" altLang="zh-CN" sz="4000" dirty="0">
                <a:solidFill>
                  <a:schemeClr val="tx1"/>
                </a:solidFill>
                <a:effectLst>
                  <a:outerShdw blurRad="38100" dist="19050" dir="2700000" algn="tl" rotWithShape="0">
                    <a:schemeClr val="dk1">
                      <a:alpha val="40000"/>
                    </a:schemeClr>
                  </a:outerShdw>
                </a:effectLst>
              </a:rPr>
              <a:t>2</a:t>
            </a:r>
            <a:r>
              <a:rPr lang="en-US" altLang="en-US" sz="4000" dirty="0">
                <a:solidFill>
                  <a:schemeClr val="tx1"/>
                </a:solidFill>
                <a:effectLst>
                  <a:outerShdw blurRad="38100" dist="19050" dir="2700000" algn="tl" rotWithShape="0">
                    <a:schemeClr val="dk1">
                      <a:alpha val="40000"/>
                    </a:schemeClr>
                  </a:outerShdw>
                </a:effectLst>
              </a:rPr>
              <a:t> </a:t>
            </a:r>
            <a:r>
              <a:rPr lang="en-US" altLang="zh-CN" sz="4000" dirty="0">
                <a:solidFill>
                  <a:schemeClr val="tx1"/>
                </a:solidFill>
                <a:effectLst>
                  <a:outerShdw blurRad="38100" dist="19050" dir="2700000" algn="tl" rotWithShape="0">
                    <a:schemeClr val="dk1">
                      <a:alpha val="40000"/>
                    </a:schemeClr>
                  </a:outerShdw>
                </a:effectLst>
              </a:rPr>
              <a:t>SVO</a:t>
            </a:r>
            <a:r>
              <a:rPr lang="zh-CN" altLang="en-US" sz="4000" dirty="0">
                <a:effectLst>
                  <a:outerShdw blurRad="38100" dist="19050" dir="2700000" algn="tl" rotWithShape="0">
                    <a:schemeClr val="dk1">
                      <a:alpha val="40000"/>
                    </a:schemeClr>
                  </a:outerShdw>
                </a:effectLst>
              </a:rPr>
              <a:t>理论介绍</a:t>
            </a:r>
            <a:endParaRPr lang="en-US" altLang="en-US" sz="4000" dirty="0">
              <a:solidFill>
                <a:schemeClr val="tx1"/>
              </a:solidFill>
              <a:effectLst>
                <a:outerShdw blurRad="38100" dist="19050" dir="2700000" algn="tl" rotWithShape="0">
                  <a:schemeClr val="dk1">
                    <a:alpha val="40000"/>
                  </a:schemeClr>
                </a:outerShdw>
              </a:effectLst>
            </a:endParaRPr>
          </a:p>
        </p:txBody>
      </p:sp>
      <p:sp>
        <p:nvSpPr>
          <p:cNvPr id="6" name="文本框 5">
            <a:extLst>
              <a:ext uri="{FF2B5EF4-FFF2-40B4-BE49-F238E27FC236}">
                <a16:creationId xmlns:a16="http://schemas.microsoft.com/office/drawing/2014/main" id="{D1C34EA6-2C60-4407-9957-5C2561DC8901}"/>
              </a:ext>
            </a:extLst>
          </p:cNvPr>
          <p:cNvSpPr txBox="1"/>
          <p:nvPr/>
        </p:nvSpPr>
        <p:spPr>
          <a:xfrm>
            <a:off x="536135" y="2083695"/>
            <a:ext cx="6315456" cy="3231141"/>
          </a:xfrm>
          <a:prstGeom prst="rect">
            <a:avLst/>
          </a:prstGeom>
          <a:noFill/>
        </p:spPr>
        <p:txBody>
          <a:bodyPr wrap="square" rtlCol="0">
            <a:spAutoFit/>
          </a:bodyPr>
          <a:lstStyle/>
          <a:p>
            <a:pPr>
              <a:lnSpc>
                <a:spcPct val="130000"/>
              </a:lnSpc>
            </a:pPr>
            <a:r>
              <a:rPr lang="en-US" altLang="zh-CN" sz="1600" dirty="0">
                <a:latin typeface="Arial" panose="020B0604020202020204" pitchFamily="34" charset="0"/>
                <a:ea typeface="微软雅黑" panose="020B0503020204020204" pitchFamily="34" charset="-122"/>
              </a:rPr>
              <a:t>&lt;1&gt; Tracking</a:t>
            </a:r>
            <a:r>
              <a:rPr lang="zh-CN" altLang="en-US" sz="1600" dirty="0">
                <a:latin typeface="Arial" panose="020B0604020202020204" pitchFamily="34" charset="0"/>
                <a:ea typeface="微软雅黑" panose="020B0503020204020204" pitchFamily="34" charset="-122"/>
              </a:rPr>
              <a:t>部分主要干了两件事</a:t>
            </a:r>
            <a:endParaRPr lang="en-US" altLang="zh-CN" sz="1600" dirty="0">
              <a:latin typeface="Arial" panose="020B0604020202020204" pitchFamily="34" charset="0"/>
              <a:ea typeface="微软雅黑" panose="020B0503020204020204" pitchFamily="34" charset="-122"/>
            </a:endParaRPr>
          </a:p>
          <a:p>
            <a:pPr marL="342900" indent="-342900">
              <a:lnSpc>
                <a:spcPct val="130000"/>
              </a:lnSpc>
              <a:buFont typeface="+mj-lt"/>
              <a:buAutoNum type="arabicPeriod"/>
            </a:pPr>
            <a:r>
              <a:rPr lang="zh-CN" altLang="en-US" sz="1600" dirty="0"/>
              <a:t>通过图像对齐，计算当前帧的（粗略）位姿：</a:t>
            </a:r>
            <a:endParaRPr lang="en-US" altLang="zh-CN" sz="1600" dirty="0"/>
          </a:p>
          <a:p>
            <a:pPr marL="540000" indent="-342900">
              <a:lnSpc>
                <a:spcPct val="130000"/>
              </a:lnSpc>
              <a:buFont typeface="+mj-ea"/>
              <a:buAutoNum type="circleNumDbPlain"/>
            </a:pPr>
            <a:r>
              <a:rPr lang="zh-CN" altLang="en-US" sz="1600" dirty="0"/>
              <a:t>找到前帧（</a:t>
            </a:r>
            <a:r>
              <a:rPr lang="en-US" altLang="zh-CN" sz="1600" dirty="0"/>
              <a:t>K-1</a:t>
            </a:r>
            <a:r>
              <a:rPr lang="zh-CN" altLang="en-US" sz="1600" dirty="0"/>
              <a:t>）看到的地图点</a:t>
            </a:r>
            <a:r>
              <a:rPr lang="en-US" altLang="zh-CN" sz="1600" dirty="0"/>
              <a:t>p1,p2,p3</a:t>
            </a:r>
            <a:r>
              <a:rPr lang="zh-CN" altLang="en-US" sz="1600" dirty="0"/>
              <a:t>；</a:t>
            </a:r>
          </a:p>
          <a:p>
            <a:pPr marL="540000" indent="-342900">
              <a:lnSpc>
                <a:spcPct val="130000"/>
              </a:lnSpc>
              <a:buFont typeface="+mj-ea"/>
              <a:buAutoNum type="circleNumDbPlain"/>
            </a:pPr>
            <a:r>
              <a:rPr lang="zh-CN" altLang="en-US" sz="1600" dirty="0"/>
              <a:t>投影至后帧（</a:t>
            </a:r>
            <a:r>
              <a:rPr lang="en-US" altLang="zh-CN" sz="1600" dirty="0"/>
              <a:t>k</a:t>
            </a:r>
            <a:r>
              <a:rPr lang="zh-CN" altLang="en-US" sz="1600" dirty="0"/>
              <a:t>）二维图像上；</a:t>
            </a:r>
          </a:p>
          <a:p>
            <a:pPr marL="540000" indent="-342900">
              <a:lnSpc>
                <a:spcPct val="130000"/>
              </a:lnSpc>
              <a:buFont typeface="+mj-ea"/>
              <a:buAutoNum type="circleNumDbPlain"/>
            </a:pPr>
            <a:r>
              <a:rPr lang="zh-CN" altLang="en-US" sz="1600" dirty="0"/>
              <a:t>然后最小化灰度误差函数得到位姿；</a:t>
            </a:r>
            <a:endParaRPr lang="en-US" altLang="zh-CN" sz="1600" dirty="0"/>
          </a:p>
          <a:p>
            <a:pPr marL="342900" indent="-342900">
              <a:lnSpc>
                <a:spcPct val="130000"/>
              </a:lnSpc>
              <a:buFont typeface="+mj-lt"/>
              <a:buAutoNum type="arabicPeriod" startAt="2"/>
            </a:pPr>
            <a:r>
              <a:rPr lang="zh-CN" altLang="en-US" sz="1600" dirty="0"/>
              <a:t>根据地图，对位姿进一步优化</a:t>
            </a:r>
            <a:r>
              <a:rPr lang="en-US" altLang="zh-CN" sz="1600" dirty="0"/>
              <a:t>:</a:t>
            </a:r>
          </a:p>
          <a:p>
            <a:pPr>
              <a:lnSpc>
                <a:spcPct val="130000"/>
              </a:lnSpc>
            </a:pPr>
            <a:r>
              <a:rPr lang="zh-CN" altLang="en-US" sz="1600" dirty="0"/>
              <a:t>        当前帧位姿的估计是基于上一帧的结果来计算的，所以如果把它当作真实位姿估计的话，将有较大的累积误差。因此，需要进一步和地图之间进行特征点比对，来对当前帧位姿进一步优化。</a:t>
            </a:r>
          </a:p>
          <a:p>
            <a:pPr>
              <a:lnSpc>
                <a:spcPct val="130000"/>
              </a:lnSpc>
            </a:pPr>
            <a:endParaRPr lang="en-US" altLang="zh-CN" sz="1400" dirty="0"/>
          </a:p>
        </p:txBody>
      </p:sp>
      <p:pic>
        <p:nvPicPr>
          <p:cNvPr id="7" name="图片 6">
            <a:extLst>
              <a:ext uri="{FF2B5EF4-FFF2-40B4-BE49-F238E27FC236}">
                <a16:creationId xmlns:a16="http://schemas.microsoft.com/office/drawing/2014/main" id="{79074452-1268-4283-8857-0E5876BFDF75}"/>
              </a:ext>
            </a:extLst>
          </p:cNvPr>
          <p:cNvPicPr>
            <a:picLocks noChangeAspect="1"/>
          </p:cNvPicPr>
          <p:nvPr/>
        </p:nvPicPr>
        <p:blipFill>
          <a:blip r:embed="rId3"/>
          <a:stretch>
            <a:fillRect/>
          </a:stretch>
        </p:blipFill>
        <p:spPr>
          <a:xfrm>
            <a:off x="7562378" y="2205583"/>
            <a:ext cx="4629622" cy="2446834"/>
          </a:xfrm>
          <a:prstGeom prst="rect">
            <a:avLst/>
          </a:prstGeom>
        </p:spPr>
      </p:pic>
      <p:sp>
        <p:nvSpPr>
          <p:cNvPr id="8" name="Minus 3">
            <a:extLst>
              <a:ext uri="{FF2B5EF4-FFF2-40B4-BE49-F238E27FC236}">
                <a16:creationId xmlns:a16="http://schemas.microsoft.com/office/drawing/2014/main" id="{BBDF23A2-205E-4C7D-9007-D21CB6E77BA7}"/>
              </a:ext>
            </a:extLst>
          </p:cNvPr>
          <p:cNvSpPr/>
          <p:nvPr/>
        </p:nvSpPr>
        <p:spPr>
          <a:xfrm>
            <a:off x="-1572260" y="471170"/>
            <a:ext cx="14914245" cy="79883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4794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Effect transition="in" filter="fade">
                                      <p:cBhvr>
                                        <p:cTn id="13" dur="1000"/>
                                        <p:tgtEl>
                                          <p:spTgt spid="6">
                                            <p:txEl>
                                              <p:pRg st="1" end="1"/>
                                            </p:txEl>
                                          </p:spTgt>
                                        </p:tgtEl>
                                      </p:cBhvr>
                                    </p:animEffect>
                                    <p:anim calcmode="lin" valueType="num">
                                      <p:cBhvr>
                                        <p:cTn id="14"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6">
                                            <p:txEl>
                                              <p:pRg st="1" end="1"/>
                                            </p:txEl>
                                          </p:spTgt>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fade">
                                      <p:cBhvr>
                                        <p:cTn id="18" dur="1000"/>
                                        <p:tgtEl>
                                          <p:spTgt spid="6">
                                            <p:txEl>
                                              <p:pRg st="2" end="2"/>
                                            </p:txEl>
                                          </p:spTgt>
                                        </p:tgtEl>
                                      </p:cBhvr>
                                    </p:animEffect>
                                    <p:anim calcmode="lin" valueType="num">
                                      <p:cBhvr>
                                        <p:cTn id="19"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6">
                                            <p:txEl>
                                              <p:pRg st="2" end="2"/>
                                            </p:txEl>
                                          </p:spTgt>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fade">
                                      <p:cBhvr>
                                        <p:cTn id="23" dur="1000"/>
                                        <p:tgtEl>
                                          <p:spTgt spid="6">
                                            <p:txEl>
                                              <p:pRg st="3" end="3"/>
                                            </p:txEl>
                                          </p:spTgt>
                                        </p:tgtEl>
                                      </p:cBhvr>
                                    </p:animEffect>
                                    <p:anim calcmode="lin" valueType="num">
                                      <p:cBhvr>
                                        <p:cTn id="24"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5" dur="1000" fill="hold"/>
                                        <p:tgtEl>
                                          <p:spTgt spid="6">
                                            <p:txEl>
                                              <p:pRg st="3" end="3"/>
                                            </p:txEl>
                                          </p:spTgt>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6">
                                            <p:txEl>
                                              <p:pRg st="4" end="4"/>
                                            </p:txEl>
                                          </p:spTgt>
                                        </p:tgtEl>
                                        <p:attrNameLst>
                                          <p:attrName>style.visibility</p:attrName>
                                        </p:attrNameLst>
                                      </p:cBhvr>
                                      <p:to>
                                        <p:strVal val="visible"/>
                                      </p:to>
                                    </p:set>
                                    <p:animEffect transition="in" filter="fade">
                                      <p:cBhvr>
                                        <p:cTn id="28" dur="1000"/>
                                        <p:tgtEl>
                                          <p:spTgt spid="6">
                                            <p:txEl>
                                              <p:pRg st="4" end="4"/>
                                            </p:txEl>
                                          </p:spTgt>
                                        </p:tgtEl>
                                      </p:cBhvr>
                                    </p:animEffect>
                                    <p:anim calcmode="lin" valueType="num">
                                      <p:cBhvr>
                                        <p:cTn id="29"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6">
                                            <p:txEl>
                                              <p:pRg st="5" end="5"/>
                                            </p:txEl>
                                          </p:spTgt>
                                        </p:tgtEl>
                                        <p:attrNameLst>
                                          <p:attrName>style.visibility</p:attrName>
                                        </p:attrNameLst>
                                      </p:cBhvr>
                                      <p:to>
                                        <p:strVal val="visible"/>
                                      </p:to>
                                    </p:set>
                                    <p:anim calcmode="lin" valueType="num">
                                      <p:cBhvr additive="base">
                                        <p:cTn id="35"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6">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6">
                                            <p:txEl>
                                              <p:pRg st="6" end="6"/>
                                            </p:txEl>
                                          </p:spTgt>
                                        </p:tgtEl>
                                        <p:attrNameLst>
                                          <p:attrName>style.visibility</p:attrName>
                                        </p:attrNameLst>
                                      </p:cBhvr>
                                      <p:to>
                                        <p:strVal val="visible"/>
                                      </p:to>
                                    </p:set>
                                    <p:anim calcmode="lin" valueType="num">
                                      <p:cBhvr additive="base">
                                        <p:cTn id="39"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6">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公司标志"/>
          <p:cNvPicPr>
            <a:picLocks noChangeAspect="1"/>
          </p:cNvPicPr>
          <p:nvPr userDrawn="1"/>
        </p:nvPicPr>
        <p:blipFill>
          <a:blip r:embed="rId2"/>
          <a:stretch>
            <a:fillRect/>
          </a:stretch>
        </p:blipFill>
        <p:spPr>
          <a:xfrm>
            <a:off x="9937750" y="6319520"/>
            <a:ext cx="2085340" cy="485775"/>
          </a:xfrm>
          <a:prstGeom prst="rect">
            <a:avLst/>
          </a:prstGeom>
        </p:spPr>
      </p:pic>
      <p:sp>
        <p:nvSpPr>
          <p:cNvPr id="5" name="Rectangle 2">
            <a:extLst>
              <a:ext uri="{FF2B5EF4-FFF2-40B4-BE49-F238E27FC236}">
                <a16:creationId xmlns:a16="http://schemas.microsoft.com/office/drawing/2014/main" id="{28FD3F94-AAB4-4459-BCBE-B45A73E55039}"/>
              </a:ext>
            </a:extLst>
          </p:cNvPr>
          <p:cNvSpPr/>
          <p:nvPr/>
        </p:nvSpPr>
        <p:spPr>
          <a:xfrm>
            <a:off x="536135" y="117792"/>
            <a:ext cx="3766234" cy="707886"/>
          </a:xfrm>
          <a:prstGeom prst="rect">
            <a:avLst/>
          </a:prstGeom>
          <a:noFill/>
          <a:ln>
            <a:noFill/>
          </a:ln>
        </p:spPr>
        <p:txBody>
          <a:bodyPr wrap="square" rtlCol="0" anchor="t">
            <a:spAutoFit/>
          </a:bodyPr>
          <a:lstStyle/>
          <a:p>
            <a:r>
              <a:rPr lang="en-US" altLang="en-US" sz="4000" dirty="0">
                <a:solidFill>
                  <a:schemeClr val="tx1"/>
                </a:solidFill>
                <a:effectLst>
                  <a:outerShdw blurRad="38100" dist="19050" dir="2700000" algn="tl" rotWithShape="0">
                    <a:schemeClr val="dk1">
                      <a:alpha val="40000"/>
                    </a:schemeClr>
                  </a:outerShdw>
                </a:effectLst>
              </a:rPr>
              <a:t>0</a:t>
            </a:r>
            <a:r>
              <a:rPr lang="en-US" altLang="zh-CN" sz="4000" dirty="0">
                <a:solidFill>
                  <a:schemeClr val="tx1"/>
                </a:solidFill>
                <a:effectLst>
                  <a:outerShdw blurRad="38100" dist="19050" dir="2700000" algn="tl" rotWithShape="0">
                    <a:schemeClr val="dk1">
                      <a:alpha val="40000"/>
                    </a:schemeClr>
                  </a:outerShdw>
                </a:effectLst>
              </a:rPr>
              <a:t>2</a:t>
            </a:r>
            <a:r>
              <a:rPr lang="en-US" altLang="en-US" sz="4000" dirty="0">
                <a:solidFill>
                  <a:schemeClr val="tx1"/>
                </a:solidFill>
                <a:effectLst>
                  <a:outerShdw blurRad="38100" dist="19050" dir="2700000" algn="tl" rotWithShape="0">
                    <a:schemeClr val="dk1">
                      <a:alpha val="40000"/>
                    </a:schemeClr>
                  </a:outerShdw>
                </a:effectLst>
              </a:rPr>
              <a:t> </a:t>
            </a:r>
            <a:r>
              <a:rPr lang="en-US" altLang="zh-CN" sz="4000" dirty="0">
                <a:solidFill>
                  <a:schemeClr val="tx1"/>
                </a:solidFill>
                <a:effectLst>
                  <a:outerShdw blurRad="38100" dist="19050" dir="2700000" algn="tl" rotWithShape="0">
                    <a:schemeClr val="dk1">
                      <a:alpha val="40000"/>
                    </a:schemeClr>
                  </a:outerShdw>
                </a:effectLst>
              </a:rPr>
              <a:t>SVO</a:t>
            </a:r>
            <a:r>
              <a:rPr lang="zh-CN" altLang="en-US" sz="4000" dirty="0">
                <a:effectLst>
                  <a:outerShdw blurRad="38100" dist="19050" dir="2700000" algn="tl" rotWithShape="0">
                    <a:schemeClr val="dk1">
                      <a:alpha val="40000"/>
                    </a:schemeClr>
                  </a:outerShdw>
                </a:effectLst>
              </a:rPr>
              <a:t>理论介绍</a:t>
            </a:r>
            <a:endParaRPr lang="en-US" altLang="en-US" sz="4000" dirty="0">
              <a:solidFill>
                <a:schemeClr val="tx1"/>
              </a:solidFill>
              <a:effectLst>
                <a:outerShdw blurRad="38100" dist="19050" dir="2700000" algn="tl" rotWithShape="0">
                  <a:schemeClr val="dk1">
                    <a:alpha val="40000"/>
                  </a:schemeClr>
                </a:outerShdw>
              </a:effectLst>
            </a:endParaRPr>
          </a:p>
        </p:txBody>
      </p:sp>
      <p:sp>
        <p:nvSpPr>
          <p:cNvPr id="7" name="文本框 6">
            <a:extLst>
              <a:ext uri="{FF2B5EF4-FFF2-40B4-BE49-F238E27FC236}">
                <a16:creationId xmlns:a16="http://schemas.microsoft.com/office/drawing/2014/main" id="{BA0067F5-FD96-4FC3-98F9-B77D844044D9}"/>
              </a:ext>
            </a:extLst>
          </p:cNvPr>
          <p:cNvSpPr txBox="1"/>
          <p:nvPr/>
        </p:nvSpPr>
        <p:spPr>
          <a:xfrm>
            <a:off x="536135" y="2271264"/>
            <a:ext cx="6862539" cy="2303066"/>
          </a:xfrm>
          <a:prstGeom prst="rect">
            <a:avLst/>
          </a:prstGeom>
          <a:noFill/>
        </p:spPr>
        <p:txBody>
          <a:bodyPr wrap="square" rtlCol="0">
            <a:spAutoFit/>
          </a:bodyPr>
          <a:lstStyle/>
          <a:p>
            <a:pPr>
              <a:lnSpc>
                <a:spcPct val="130000"/>
              </a:lnSpc>
            </a:pPr>
            <a:r>
              <a:rPr lang="en-US" altLang="zh-CN" sz="1600" dirty="0">
                <a:latin typeface="Arial" panose="020B0604020202020204" pitchFamily="34" charset="0"/>
                <a:ea typeface="微软雅黑" panose="020B0503020204020204" pitchFamily="34" charset="-122"/>
              </a:rPr>
              <a:t>&lt;2&gt; </a:t>
            </a:r>
            <a:r>
              <a:rPr lang="zh-CN" altLang="en-US" sz="1600" dirty="0">
                <a:latin typeface="Arial" panose="020B0604020202020204" pitchFamily="34" charset="0"/>
                <a:ea typeface="微软雅黑" panose="020B0503020204020204" pitchFamily="34" charset="-122"/>
              </a:rPr>
              <a:t>建图即深度滤波</a:t>
            </a:r>
            <a:endParaRPr lang="en-US" altLang="zh-CN" sz="1600" dirty="0">
              <a:latin typeface="Arial" panose="020B0604020202020204" pitchFamily="34" charset="0"/>
              <a:ea typeface="微软雅黑" panose="020B0503020204020204" pitchFamily="34" charset="-122"/>
            </a:endParaRPr>
          </a:p>
          <a:p>
            <a:pPr>
              <a:lnSpc>
                <a:spcPct val="130000"/>
              </a:lnSpc>
            </a:pPr>
            <a:r>
              <a:rPr lang="zh-CN" altLang="en-US" sz="1600" dirty="0"/>
              <a:t>        单目</a:t>
            </a:r>
            <a:r>
              <a:rPr lang="en-US" altLang="zh-CN" sz="1600" dirty="0"/>
              <a:t>VO</a:t>
            </a:r>
            <a:r>
              <a:rPr lang="zh-CN" altLang="en-US" sz="1600" dirty="0"/>
              <a:t>中，刚刚从图像中提取的关键点是没有深度信息，利用一系列的前后帧，通过三角化估计深度完成对指定帧上特征点深度的求取。</a:t>
            </a:r>
            <a:endParaRPr lang="en-US" altLang="zh-CN" sz="1600" dirty="0"/>
          </a:p>
          <a:p>
            <a:pPr>
              <a:lnSpc>
                <a:spcPct val="130000"/>
              </a:lnSpc>
            </a:pPr>
            <a:endParaRPr lang="en-US" altLang="zh-CN" sz="1600" dirty="0"/>
          </a:p>
          <a:p>
            <a:pPr>
              <a:lnSpc>
                <a:spcPct val="130000"/>
              </a:lnSpc>
            </a:pPr>
            <a:r>
              <a:rPr lang="en-US" altLang="zh-CN" sz="1600" dirty="0"/>
              <a:t>        SVO</a:t>
            </a:r>
            <a:r>
              <a:rPr lang="zh-CN" altLang="en-US" sz="1600" dirty="0"/>
              <a:t>采用主要是极线搜索确定匹配点，通过参考帧中特征点图像位置的深度值计算出他在当前帧中的极线段位置，进行特征搜索匹配。通过确定特征点位置来三角化计算深度。</a:t>
            </a:r>
            <a:endParaRPr lang="en-US" altLang="zh-CN" sz="1600" dirty="0"/>
          </a:p>
        </p:txBody>
      </p:sp>
      <p:pic>
        <p:nvPicPr>
          <p:cNvPr id="8" name="图片 7">
            <a:extLst>
              <a:ext uri="{FF2B5EF4-FFF2-40B4-BE49-F238E27FC236}">
                <a16:creationId xmlns:a16="http://schemas.microsoft.com/office/drawing/2014/main" id="{CE859192-E712-4866-BE33-F8AE8C42AAE7}"/>
              </a:ext>
            </a:extLst>
          </p:cNvPr>
          <p:cNvPicPr>
            <a:picLocks noChangeAspect="1"/>
          </p:cNvPicPr>
          <p:nvPr/>
        </p:nvPicPr>
        <p:blipFill>
          <a:blip r:embed="rId3"/>
          <a:stretch>
            <a:fillRect/>
          </a:stretch>
        </p:blipFill>
        <p:spPr>
          <a:xfrm>
            <a:off x="7352239" y="1903002"/>
            <a:ext cx="4839761" cy="3051995"/>
          </a:xfrm>
          <a:prstGeom prst="rect">
            <a:avLst/>
          </a:prstGeom>
        </p:spPr>
      </p:pic>
      <p:sp>
        <p:nvSpPr>
          <p:cNvPr id="9" name="Minus 3">
            <a:extLst>
              <a:ext uri="{FF2B5EF4-FFF2-40B4-BE49-F238E27FC236}">
                <a16:creationId xmlns:a16="http://schemas.microsoft.com/office/drawing/2014/main" id="{59738277-0B06-41F0-8D89-6DA8E7F5BE4E}"/>
              </a:ext>
            </a:extLst>
          </p:cNvPr>
          <p:cNvSpPr/>
          <p:nvPr/>
        </p:nvSpPr>
        <p:spPr>
          <a:xfrm>
            <a:off x="-1572260" y="471170"/>
            <a:ext cx="14914245" cy="798830"/>
          </a:xfrm>
          <a:prstGeom prst="mathMinus">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2933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randombar(horizontal)">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7">
                                            <p:txEl>
                                              <p:pRg st="3" end="3"/>
                                            </p:txEl>
                                          </p:spTgt>
                                        </p:tgtEl>
                                        <p:attrNameLst>
                                          <p:attrName>style.visibility</p:attrName>
                                        </p:attrNameLst>
                                      </p:cBhvr>
                                      <p:to>
                                        <p:strVal val="visible"/>
                                      </p:to>
                                    </p:set>
                                    <p:animEffect transition="in" filter="randombar(horizontal)">
                                      <p:cBhvr>
                                        <p:cTn id="18"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605</Words>
  <Application>Microsoft Office PowerPoint</Application>
  <PresentationFormat>宽屏</PresentationFormat>
  <Paragraphs>44</Paragraphs>
  <Slides>11</Slides>
  <Notes>0</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11</vt:i4>
      </vt:variant>
    </vt:vector>
  </HeadingPairs>
  <TitlesOfParts>
    <vt:vector size="15" baseType="lpstr">
      <vt:lpstr>Arial</vt:lpstr>
      <vt:lpstr>Calibri</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pxx</dc:creator>
  <cp:lastModifiedBy>Chenjy</cp:lastModifiedBy>
  <cp:revision>16</cp:revision>
  <dcterms:created xsi:type="dcterms:W3CDTF">2019-08-12T09:12:50Z</dcterms:created>
  <dcterms:modified xsi:type="dcterms:W3CDTF">2019-08-28T06:03:16Z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1033-11.1.0.8722</vt:lpwstr>
  </property>
</Properties>
</file>

<file path=docProps/thumbnail.jpeg>
</file>